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8"/>
  </p:notesMasterIdLst>
  <p:sldIdLst>
    <p:sldId id="256" r:id="rId2"/>
    <p:sldId id="284" r:id="rId3"/>
    <p:sldId id="283" r:id="rId4"/>
    <p:sldId id="293" r:id="rId5"/>
    <p:sldId id="295" r:id="rId6"/>
    <p:sldId id="294" r:id="rId7"/>
    <p:sldId id="296" r:id="rId8"/>
    <p:sldId id="298" r:id="rId9"/>
    <p:sldId id="297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11" r:id="rId19"/>
    <p:sldId id="310" r:id="rId20"/>
    <p:sldId id="308" r:id="rId21"/>
    <p:sldId id="313" r:id="rId22"/>
    <p:sldId id="312" r:id="rId23"/>
    <p:sldId id="314" r:id="rId24"/>
    <p:sldId id="32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26" r:id="rId35"/>
    <p:sldId id="289" r:id="rId36"/>
    <p:sldId id="282" r:id="rId3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0000"/>
    <a:srgbClr val="CC6600"/>
    <a:srgbClr val="996600"/>
    <a:srgbClr val="FFECAF"/>
    <a:srgbClr val="518BE1"/>
    <a:srgbClr val="B5CCF9"/>
    <a:srgbClr val="3D9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7" autoAdjust="0"/>
    <p:restoredTop sz="92553" autoAdjust="0"/>
  </p:normalViewPr>
  <p:slideViewPr>
    <p:cSldViewPr>
      <p:cViewPr>
        <p:scale>
          <a:sx n="75" d="100"/>
          <a:sy n="75" d="100"/>
        </p:scale>
        <p:origin x="-210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24/04/2017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70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704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704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704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704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704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704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704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89283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892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9552" y="1412776"/>
            <a:ext cx="8064895" cy="4353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8975" y="18864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8928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0398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03986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03986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03986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27788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27788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708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259631" y="215441"/>
            <a:ext cx="7540327" cy="1066130"/>
          </a:xfrm>
        </p:spPr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4294967295" hasCustomPrompt="1"/>
          </p:nvPr>
        </p:nvSpPr>
        <p:spPr bwMode="auto">
          <a:xfrm>
            <a:off x="755576" y="1501899"/>
            <a:ext cx="792088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Font typeface="Wingdings" pitchFamily="2" charset="2"/>
              <a:buChar char="ü"/>
              <a:defRPr baseline="0"/>
            </a:lvl1pPr>
          </a:lstStyle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 err="1" smtClean="0">
                <a:latin typeface="Arial Unicode MS" pitchFamily="34" charset="-128"/>
              </a:rPr>
              <a:t>Ideia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 err="1" smtClean="0">
                <a:latin typeface="Arial Unicode MS" pitchFamily="34" charset="-128"/>
              </a:rPr>
              <a:t>nagusia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>
                <a:latin typeface="Arial Unicode MS" pitchFamily="34" charset="-128"/>
              </a:rPr>
              <a:t>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5580063" y="2276475"/>
            <a:ext cx="3168650" cy="3065463"/>
            <a:chOff x="3035" y="1570"/>
            <a:chExt cx="2204" cy="2158"/>
          </a:xfrm>
        </p:grpSpPr>
        <p:pic>
          <p:nvPicPr>
            <p:cNvPr id="6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182637"/>
            <a:ext cx="7772400" cy="2187675"/>
          </a:xfrm>
        </p:spPr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559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209107"/>
            <a:ext cx="802716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9552" y="2708920"/>
            <a:ext cx="8027169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380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1F952-DEB4-4628-9148-1FA6329BAFC3}" type="datetimeFigureOut">
              <a:rPr lang="es-ES"/>
              <a:pPr>
                <a:defRPr/>
              </a:pPr>
              <a:t>24/04/2017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B1682-C07D-4789-A0B6-44DAA6D414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691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66130"/>
          </a:xfrm>
        </p:spPr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412776"/>
            <a:ext cx="828092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5B54B-F40E-4440-9BFD-8345DD8E37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484784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11476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70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9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  <p:sldLayoutId id="2147483893" r:id="rId16"/>
    <p:sldLayoutId id="2147483894" r:id="rId17"/>
    <p:sldLayoutId id="2147483895" r:id="rId18"/>
    <p:sldLayoutId id="2147483896" r:id="rId19"/>
    <p:sldLayoutId id="2147483897" r:id="rId20"/>
    <p:sldLayoutId id="2147483898" r:id="rId21"/>
    <p:sldLayoutId id="2147483899" r:id="rId22"/>
    <p:sldLayoutId id="2147483900" r:id="rId23"/>
    <p:sldLayoutId id="2147483901" r:id="rId24"/>
    <p:sldLayoutId id="2147483902" r:id="rId25"/>
    <p:sldLayoutId id="2147483903" r:id="rId26"/>
    <p:sldLayoutId id="2147483904" r:id="rId2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akidetza.euskadi.eus/r85-ckpasm04/eu/contenidos/informacion/osapa_salud_mental/eu_depre/depresioa.html" TargetMode="External"/><Relationship Id="rId2" Type="http://schemas.openxmlformats.org/officeDocument/2006/relationships/hyperlink" Target="http://www.guiasalud.es/egpc/depresion/completa/apartado10/estrategias%20diagnosticas.html" TargetMode="External"/><Relationship Id="rId1" Type="http://schemas.openxmlformats.org/officeDocument/2006/relationships/slideLayout" Target="../slideLayouts/slideLayout27.xml"/><Relationship Id="rId5" Type="http://schemas.openxmlformats.org/officeDocument/2006/relationships/hyperlink" Target="http://www.guiasalud.es/GPC/GPC_534_Depresion_Adulto_Avaliat_paciente.pdf" TargetMode="External"/><Relationship Id="rId4" Type="http://schemas.openxmlformats.org/officeDocument/2006/relationships/hyperlink" Target="http://www.juntadeandalucia.es/servicioandaluzdesalud/principal/documentosacc.asp?pagina=gr_smental_23_12_gauto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9.xml"/><Relationship Id="rId7" Type="http://schemas.openxmlformats.org/officeDocument/2006/relationships/hyperlink" Target="http://www.osakidetza.euskadi.eus/contenidos/informacion/cevime_infac_2017/eu_def/adjuntos/INFAC-5-Lib%201%20zk_antidepresiboak.pd" TargetMode="Externa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187624" y="1196752"/>
            <a:ext cx="7560840" cy="3570337"/>
          </a:xfrm>
        </p:spPr>
        <p:txBody>
          <a:bodyPr/>
          <a:lstStyle/>
          <a:p>
            <a:r>
              <a:rPr lang="es-ES_tradnl" sz="4000" dirty="0" smtClean="0"/>
              <a:t/>
            </a:r>
            <a:br>
              <a:rPr lang="es-ES_tradnl" sz="4000" dirty="0" smtClean="0"/>
            </a:br>
            <a:r>
              <a:rPr lang="eu-ES" sz="4000" b="1" dirty="0"/>
              <a:t>DEPRESIOAREN TRATAMENDUA LEHEN MAILAKO </a:t>
            </a:r>
            <a:r>
              <a:rPr lang="eu-ES" sz="4000" b="1" dirty="0" smtClean="0"/>
              <a:t>ARRETAN:</a:t>
            </a:r>
            <a:br>
              <a:rPr lang="eu-ES" sz="4000" b="1" dirty="0" smtClean="0"/>
            </a:br>
            <a:r>
              <a:rPr lang="eu-ES" sz="4000" b="1" dirty="0" smtClean="0"/>
              <a:t>NOIZ </a:t>
            </a:r>
            <a:r>
              <a:rPr lang="eu-ES" sz="4000" b="1" dirty="0"/>
              <a:t>ETA ZEREKIN</a:t>
            </a:r>
            <a:r>
              <a:rPr lang="es-ES_tradnl" sz="4000" dirty="0" smtClean="0">
                <a:solidFill>
                  <a:schemeClr val="tx2"/>
                </a:solidFill>
              </a:rPr>
              <a:t/>
            </a:r>
            <a:br>
              <a:rPr lang="es-ES_tradnl" sz="4000" dirty="0" smtClean="0">
                <a:solidFill>
                  <a:schemeClr val="tx2"/>
                </a:solidFill>
              </a:rPr>
            </a:br>
            <a:r>
              <a:rPr lang="es-ES_tradnl" sz="4000" dirty="0" smtClean="0">
                <a:solidFill>
                  <a:schemeClr val="tx2"/>
                </a:solidFill>
              </a:rPr>
              <a:t/>
            </a:r>
            <a:br>
              <a:rPr lang="es-ES_tradnl" sz="4000" dirty="0" smtClean="0">
                <a:solidFill>
                  <a:schemeClr val="tx2"/>
                </a:solidFill>
              </a:rPr>
            </a:br>
            <a:r>
              <a:rPr lang="es-ES_tradnl" sz="4000" dirty="0" smtClean="0"/>
              <a:t>25</a:t>
            </a:r>
            <a:r>
              <a:rPr lang="es-ES_tradnl" sz="4000" dirty="0" smtClean="0">
                <a:solidFill>
                  <a:schemeClr val="tx2"/>
                </a:solidFill>
              </a:rPr>
              <a:t> </a:t>
            </a:r>
            <a:r>
              <a:rPr lang="es-ES_tradnl" sz="4000" dirty="0" err="1" smtClean="0">
                <a:solidFill>
                  <a:schemeClr val="tx2"/>
                </a:solidFill>
              </a:rPr>
              <a:t>Lib</a:t>
            </a:r>
            <a:r>
              <a:rPr lang="es-ES_tradnl" sz="4000" dirty="0" smtClean="0">
                <a:solidFill>
                  <a:schemeClr val="tx2"/>
                </a:solidFill>
              </a:rPr>
              <a:t>, </a:t>
            </a:r>
            <a:r>
              <a:rPr lang="es-ES_tradnl" sz="4000" dirty="0"/>
              <a:t>1</a:t>
            </a:r>
            <a:r>
              <a:rPr lang="es-ES_tradnl" sz="4000" dirty="0" smtClean="0">
                <a:solidFill>
                  <a:schemeClr val="tx2"/>
                </a:solidFill>
              </a:rPr>
              <a:t> </a:t>
            </a:r>
            <a:r>
              <a:rPr lang="es-ES_tradnl" sz="4000" dirty="0" err="1" smtClean="0">
                <a:solidFill>
                  <a:schemeClr val="tx2"/>
                </a:solidFill>
              </a:rPr>
              <a:t>zk</a:t>
            </a:r>
            <a:r>
              <a:rPr lang="es-ES_tradnl" sz="4000" dirty="0" smtClean="0">
                <a:solidFill>
                  <a:schemeClr val="tx2"/>
                </a:solidFill>
              </a:rPr>
              <a:t>. 2017</a:t>
            </a:r>
            <a:br>
              <a:rPr lang="es-ES_tradnl" sz="4000" dirty="0" smtClean="0">
                <a:solidFill>
                  <a:schemeClr val="tx2"/>
                </a:solidFill>
              </a:rPr>
            </a:br>
            <a:endParaRPr lang="es-ES" sz="4000" dirty="0" smtClean="0">
              <a:solidFill>
                <a:schemeClr val="tx2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1915" cy="2708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s-ES" dirty="0" smtClean="0"/>
              <a:t>Terapia </a:t>
            </a:r>
            <a:r>
              <a:rPr lang="es-ES" dirty="0" err="1" smtClean="0"/>
              <a:t>psikologikoa</a:t>
            </a:r>
            <a:r>
              <a:rPr lang="es-ES" dirty="0" smtClean="0"/>
              <a:t> (II)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908720"/>
            <a:ext cx="8208912" cy="4824536"/>
          </a:xfrm>
        </p:spPr>
        <p:txBody>
          <a:bodyPr/>
          <a:lstStyle/>
          <a:p>
            <a:r>
              <a:rPr lang="es-ES" sz="2000" dirty="0" err="1">
                <a:latin typeface="Arial Unicode MS" pitchFamily="34" charset="-128"/>
              </a:rPr>
              <a:t>Atalase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azpiko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depresio-sintoma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iraunkorrak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dituzten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pazienteentzat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eta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depresio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arina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edo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moderatua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dutenentzat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intentsitate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gutxiko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terapia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psikologikoak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gomendatzen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—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batez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ere, 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terapia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kognitibo-konduktualaren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TKK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printzipioetan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oinarritutakoak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—: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banan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banakoa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taldekoa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ordenagailu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bidezkoa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Beste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aukera</a:t>
            </a:r>
            <a:r>
              <a:rPr lang="es-E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jarduera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fisikoaren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programa,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horretarako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prestatuta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dagoen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osasun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-profesional baten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laguntza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duena</a:t>
            </a:r>
            <a:r>
              <a:rPr lang="es-E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endParaRPr lang="es-E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Intentsitate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handiko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esku-hartze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psikologikoak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depresio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moderatua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edo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larria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dutenentzat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izaten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dira</a:t>
            </a:r>
            <a:r>
              <a:rPr lang="es-E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Gomendatzen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diren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tratamenduak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TKK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hautatzekotzat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jotzen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da)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pertsonarteko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terapia.</a:t>
            </a:r>
            <a:endParaRPr lang="es-E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Psikoterapiak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badu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abantaila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bat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onurek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denboran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zehar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irauteko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joera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izaten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dute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aldiz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tratamendu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farmakologikoaren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efektuak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tratamendua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amaitzearekin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galtzen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dira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sarritan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31167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Terapia </a:t>
            </a:r>
            <a:r>
              <a:rPr lang="es-ES" sz="3600" dirty="0" err="1" smtClean="0">
                <a:solidFill>
                  <a:schemeClr val="tx2"/>
                </a:solidFill>
                <a:latin typeface="Arial Black" pitchFamily="34" charset="0"/>
              </a:rPr>
              <a:t>farmakologikoa</a:t>
            </a:r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 (I)</a:t>
            </a:r>
            <a:endParaRPr lang="es-ES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124744"/>
            <a:ext cx="813690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smtClean="0">
                <a:latin typeface="Arial Unicode MS" pitchFamily="34" charset="-128"/>
              </a:rPr>
              <a:t>Oro </a:t>
            </a:r>
            <a:r>
              <a:rPr lang="es-ES" sz="2400" dirty="0" err="1">
                <a:latin typeface="Arial Unicode MS" pitchFamily="34" charset="-128"/>
              </a:rPr>
              <a:t>har</a:t>
            </a:r>
            <a:r>
              <a:rPr lang="es-ES" sz="2400" dirty="0">
                <a:latin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</a:rPr>
              <a:t>ez</a:t>
            </a:r>
            <a:r>
              <a:rPr lang="es-ES" sz="2400" dirty="0">
                <a:latin typeface="Arial Unicode MS" pitchFamily="34" charset="-128"/>
              </a:rPr>
              <a:t> da </a:t>
            </a:r>
            <a:r>
              <a:rPr lang="es-ES" sz="2400" dirty="0" err="1">
                <a:latin typeface="Arial Unicode MS" pitchFamily="34" charset="-128"/>
              </a:rPr>
              <a:t>gomendatzen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farmakoak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erabiltzea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depresio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arina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duten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pazienteekin</a:t>
            </a:r>
            <a:r>
              <a:rPr lang="es-ES" sz="2400" dirty="0">
                <a:latin typeface="Arial Unicode MS" pitchFamily="34" charset="-128"/>
              </a:rPr>
              <a:t> eta </a:t>
            </a:r>
            <a:r>
              <a:rPr lang="es-ES" sz="2400" dirty="0" err="1">
                <a:latin typeface="Arial Unicode MS" pitchFamily="34" charset="-128"/>
              </a:rPr>
              <a:t>atalase-azpiko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depresio-sintomak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dituztenekin</a:t>
            </a:r>
            <a:r>
              <a:rPr lang="es-ES" sz="2400" dirty="0">
                <a:latin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</a:rPr>
              <a:t>arriskua-onura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erlazioa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ez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baita</a:t>
            </a:r>
            <a:r>
              <a:rPr lang="es-ES" sz="2400" dirty="0">
                <a:latin typeface="Arial Unicode MS" pitchFamily="34" charset="-128"/>
              </a:rPr>
              <a:t> oso </a:t>
            </a:r>
            <a:r>
              <a:rPr lang="es-ES" sz="2400" dirty="0" err="1" smtClean="0">
                <a:latin typeface="Arial Unicode MS" pitchFamily="34" charset="-128"/>
              </a:rPr>
              <a:t>aldekoa</a:t>
            </a:r>
            <a:r>
              <a:rPr lang="es-ES" sz="24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smtClean="0">
                <a:latin typeface="Arial Unicode MS" pitchFamily="34" charset="-128"/>
              </a:rPr>
              <a:t>Hala ere, </a:t>
            </a:r>
            <a:r>
              <a:rPr lang="es-ES" sz="2400" dirty="0" err="1" smtClean="0">
                <a:latin typeface="Arial Unicode MS" pitchFamily="34" charset="-128"/>
              </a:rPr>
              <a:t>gomendagarria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>
                <a:latin typeface="Arial Unicode MS" pitchFamily="34" charset="-128"/>
              </a:rPr>
              <a:t>da </a:t>
            </a:r>
            <a:r>
              <a:rPr lang="es-ES" sz="2400" dirty="0" err="1">
                <a:latin typeface="Arial Unicode MS" pitchFamily="34" charset="-128"/>
              </a:rPr>
              <a:t>egoera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hauetan</a:t>
            </a:r>
            <a:r>
              <a:rPr lang="es-ES" sz="2400" dirty="0" smtClean="0">
                <a:latin typeface="Arial Unicode MS" pitchFamily="34" charset="-128"/>
              </a:rPr>
              <a:t>: </a:t>
            </a:r>
            <a:endParaRPr lang="es-ES" sz="2400" dirty="0">
              <a:latin typeface="Arial Unicode MS" pitchFamily="34" charset="-128"/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Atalase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azpiko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sintomak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gutxienez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urtetan</a:t>
            </a:r>
            <a:r>
              <a:rPr lang="es-ES" sz="2000" dirty="0">
                <a:latin typeface="Arial Unicode MS" pitchFamily="34" charset="-128"/>
              </a:rPr>
              <a:t> izan </a:t>
            </a:r>
            <a:r>
              <a:rPr lang="es-ES" sz="2000" dirty="0" err="1">
                <a:latin typeface="Arial Unicode MS" pitchFamily="34" charset="-128"/>
              </a:rPr>
              <a:t>baditu</a:t>
            </a:r>
            <a:endParaRPr lang="es-ES" sz="2000" dirty="0">
              <a:latin typeface="Arial Unicode MS" pitchFamily="34" charset="-128"/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Depresioak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berdin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jarraitzen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badu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eraginkortasun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frogatua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beste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esku-hartze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batzuen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ondoren</a:t>
            </a:r>
            <a:r>
              <a:rPr lang="es-ES" sz="2000" dirty="0">
                <a:latin typeface="Arial Unicode MS" pitchFamily="34" charset="-128"/>
              </a:rPr>
              <a:t> ere (</a:t>
            </a:r>
            <a:r>
              <a:rPr lang="es-ES" sz="2000" dirty="0" err="1">
                <a:latin typeface="Arial Unicode MS" pitchFamily="34" charset="-128"/>
              </a:rPr>
              <a:t>esku-hartze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egokiena</a:t>
            </a:r>
            <a:r>
              <a:rPr lang="es-ES" sz="2000" dirty="0">
                <a:latin typeface="Arial Unicode MS" pitchFamily="34" charset="-128"/>
              </a:rPr>
              <a:t>: terapia </a:t>
            </a:r>
            <a:r>
              <a:rPr lang="es-ES" sz="2000" dirty="0" err="1">
                <a:latin typeface="Arial Unicode MS" pitchFamily="34" charset="-128"/>
              </a:rPr>
              <a:t>psikologikoa</a:t>
            </a:r>
            <a:r>
              <a:rPr lang="es-ES" sz="2000" dirty="0">
                <a:latin typeface="Arial Unicode MS" pitchFamily="34" charset="-128"/>
              </a:rPr>
              <a:t>, terapia </a:t>
            </a:r>
            <a:r>
              <a:rPr lang="es-ES" sz="2000" dirty="0" err="1">
                <a:latin typeface="Arial Unicode MS" pitchFamily="34" charset="-128"/>
              </a:rPr>
              <a:t>kognitibo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konduktualaren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printzipioetan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oinarritutakoa</a:t>
            </a:r>
            <a:r>
              <a:rPr lang="es-ES" sz="2000" dirty="0">
                <a:latin typeface="Arial Unicode MS" pitchFamily="34" charset="-128"/>
              </a:rPr>
              <a:t>)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Depresio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moderatu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larriaren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aurrekariak</a:t>
            </a:r>
            <a:endParaRPr lang="es-ES" sz="2000" dirty="0">
              <a:latin typeface="Arial Unicode MS" pitchFamily="34" charset="-128"/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Depresio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arina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komorbilitatea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gobernatzea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zaildu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dezakeena</a:t>
            </a:r>
            <a:endParaRPr lang="es-ES" sz="2400" dirty="0" smtClean="0"/>
          </a:p>
          <a:p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131105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sz="3600" dirty="0">
                <a:solidFill>
                  <a:schemeClr val="tx2"/>
                </a:solidFill>
                <a:latin typeface="Arial Black" pitchFamily="34" charset="0"/>
              </a:rPr>
              <a:t>Terapia </a:t>
            </a:r>
            <a:r>
              <a:rPr lang="es-ES" sz="3600" dirty="0" err="1" smtClean="0">
                <a:solidFill>
                  <a:schemeClr val="tx2"/>
                </a:solidFill>
                <a:latin typeface="Arial Black" pitchFamily="34" charset="0"/>
              </a:rPr>
              <a:t>farmakologikoa</a:t>
            </a:r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 (</a:t>
            </a:r>
            <a:r>
              <a:rPr lang="es-ES" sz="3600" dirty="0">
                <a:solidFill>
                  <a:schemeClr val="tx2"/>
                </a:solidFill>
                <a:latin typeface="Arial Black" pitchFamily="34" charset="0"/>
              </a:rPr>
              <a:t>II</a:t>
            </a:r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)</a:t>
            </a:r>
            <a:endParaRPr lang="es-ES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196752"/>
            <a:ext cx="806489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1000"/>
              </a:spcBef>
              <a:buClr>
                <a:schemeClr val="tx2">
                  <a:lumMod val="50000"/>
                </a:schemeClr>
              </a:buClr>
            </a:pPr>
            <a:r>
              <a:rPr lang="es-ES" sz="2400" b="1" dirty="0" smtClean="0">
                <a:latin typeface="Arial Unicode MS" pitchFamily="34" charset="-128"/>
              </a:rPr>
              <a:t>AD </a:t>
            </a:r>
            <a:r>
              <a:rPr lang="es-ES" sz="2400" b="1" dirty="0" err="1">
                <a:latin typeface="Arial Unicode MS" pitchFamily="34" charset="-128"/>
              </a:rPr>
              <a:t>farmakoak</a:t>
            </a:r>
            <a:r>
              <a:rPr lang="es-ES" sz="2400" b="1" dirty="0">
                <a:latin typeface="Arial Unicode MS" pitchFamily="34" charset="-128"/>
              </a:rPr>
              <a:t> </a:t>
            </a:r>
            <a:r>
              <a:rPr lang="es-ES" sz="2400" b="1" dirty="0" err="1">
                <a:latin typeface="Arial Unicode MS" pitchFamily="34" charset="-128"/>
              </a:rPr>
              <a:t>erabiltzeak</a:t>
            </a:r>
            <a:r>
              <a:rPr lang="es-ES" sz="2400" b="1" dirty="0">
                <a:latin typeface="Arial Unicode MS" pitchFamily="34" charset="-128"/>
              </a:rPr>
              <a:t> </a:t>
            </a:r>
            <a:r>
              <a:rPr lang="es-ES" sz="2400" b="1" dirty="0" err="1">
                <a:latin typeface="Arial Unicode MS" pitchFamily="34" charset="-128"/>
              </a:rPr>
              <a:t>hobetu</a:t>
            </a:r>
            <a:r>
              <a:rPr lang="es-ES" sz="2400" b="1" dirty="0">
                <a:latin typeface="Arial Unicode MS" pitchFamily="34" charset="-128"/>
              </a:rPr>
              <a:t> </a:t>
            </a:r>
            <a:r>
              <a:rPr lang="es-ES" sz="2400" b="1" dirty="0" err="1">
                <a:latin typeface="Arial Unicode MS" pitchFamily="34" charset="-128"/>
              </a:rPr>
              <a:t>egiten</a:t>
            </a:r>
            <a:r>
              <a:rPr lang="es-ES" sz="2400" b="1" dirty="0">
                <a:latin typeface="Arial Unicode MS" pitchFamily="34" charset="-128"/>
              </a:rPr>
              <a:t> du </a:t>
            </a:r>
            <a:r>
              <a:rPr lang="es-ES" sz="2400" b="1" dirty="0" err="1">
                <a:latin typeface="Arial Unicode MS" pitchFamily="34" charset="-128"/>
              </a:rPr>
              <a:t>depresio</a:t>
            </a:r>
            <a:r>
              <a:rPr lang="es-ES" sz="2400" b="1" dirty="0">
                <a:latin typeface="Arial Unicode MS" pitchFamily="34" charset="-128"/>
              </a:rPr>
              <a:t> </a:t>
            </a:r>
            <a:r>
              <a:rPr lang="es-ES" sz="2400" b="1" dirty="0" err="1">
                <a:latin typeface="Arial Unicode MS" pitchFamily="34" charset="-128"/>
              </a:rPr>
              <a:t>moderatua</a:t>
            </a:r>
            <a:r>
              <a:rPr lang="es-ES" sz="2400" b="1" dirty="0">
                <a:latin typeface="Arial Unicode MS" pitchFamily="34" charset="-128"/>
              </a:rPr>
              <a:t> eta </a:t>
            </a:r>
            <a:r>
              <a:rPr lang="es-ES" sz="2400" b="1" dirty="0" err="1" smtClean="0">
                <a:latin typeface="Arial Unicode MS" pitchFamily="34" charset="-128"/>
              </a:rPr>
              <a:t>larria</a:t>
            </a:r>
            <a:r>
              <a:rPr lang="es-ES" sz="2400" b="1" dirty="0" smtClean="0">
                <a:latin typeface="Arial Unicode MS" pitchFamily="34" charset="-128"/>
              </a:rPr>
              <a:t> (</a:t>
            </a:r>
            <a:r>
              <a:rPr lang="es-ES" sz="2400" b="1" dirty="0" err="1" smtClean="0">
                <a:latin typeface="Arial Unicode MS" pitchFamily="34" charset="-128"/>
              </a:rPr>
              <a:t>aukerazko</a:t>
            </a:r>
            <a:r>
              <a:rPr lang="es-ES" sz="2400" b="1" dirty="0" smtClean="0">
                <a:latin typeface="Arial Unicode MS" pitchFamily="34" charset="-128"/>
              </a:rPr>
              <a:t> </a:t>
            </a:r>
            <a:r>
              <a:rPr lang="es-ES" sz="2400" b="1" dirty="0" err="1" smtClean="0">
                <a:latin typeface="Arial Unicode MS" pitchFamily="34" charset="-128"/>
              </a:rPr>
              <a:t>tratamendua</a:t>
            </a:r>
            <a:r>
              <a:rPr lang="es-ES" sz="2400" b="1" dirty="0" smtClean="0">
                <a:latin typeface="Arial Unicode MS" pitchFamily="34" charset="-128"/>
              </a:rPr>
              <a:t>).</a:t>
            </a:r>
          </a:p>
          <a:p>
            <a:pPr>
              <a:spcBef>
                <a:spcPts val="1000"/>
              </a:spcBef>
              <a:buClr>
                <a:schemeClr val="tx2">
                  <a:lumMod val="50000"/>
                </a:schemeClr>
              </a:buClr>
            </a:pPr>
            <a:r>
              <a:rPr lang="es-ES" sz="2400" dirty="0" err="1" smtClean="0">
                <a:latin typeface="Arial Unicode MS" pitchFamily="34" charset="-128"/>
              </a:rPr>
              <a:t>Depresio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larria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duten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pazienteen</a:t>
            </a:r>
            <a:r>
              <a:rPr lang="es-ES" sz="2400" dirty="0">
                <a:latin typeface="Arial Unicode MS" pitchFamily="34" charset="-128"/>
              </a:rPr>
              <a:t> % </a:t>
            </a:r>
            <a:r>
              <a:rPr lang="es-ES" sz="2400" dirty="0" err="1">
                <a:latin typeface="Arial Unicode MS" pitchFamily="34" charset="-128"/>
              </a:rPr>
              <a:t>37k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inguruk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ez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dute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erantzuten</a:t>
            </a:r>
            <a:r>
              <a:rPr lang="es-ES" sz="2400" dirty="0">
                <a:latin typeface="Arial Unicode MS" pitchFamily="34" charset="-128"/>
              </a:rPr>
              <a:t> AD </a:t>
            </a:r>
            <a:r>
              <a:rPr lang="es-ES" sz="2400" dirty="0" err="1">
                <a:latin typeface="Arial Unicode MS" pitchFamily="34" charset="-128"/>
              </a:rPr>
              <a:t>tratamenduarekin</a:t>
            </a:r>
            <a:r>
              <a:rPr lang="es-ES" sz="2400" dirty="0">
                <a:latin typeface="Arial Unicode MS" pitchFamily="34" charset="-128"/>
              </a:rPr>
              <a:t> 6-12 </a:t>
            </a:r>
            <a:r>
              <a:rPr lang="es-ES" sz="2400" dirty="0" err="1">
                <a:latin typeface="Arial Unicode MS" pitchFamily="34" charset="-128"/>
              </a:rPr>
              <a:t>aste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ibili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ondoren</a:t>
            </a:r>
            <a:r>
              <a:rPr lang="es-ES" sz="2400" dirty="0">
                <a:latin typeface="Arial Unicode MS" pitchFamily="34" charset="-128"/>
              </a:rPr>
              <a:t>, eta % </a:t>
            </a:r>
            <a:r>
              <a:rPr lang="es-ES" sz="2400" dirty="0" err="1">
                <a:latin typeface="Arial Unicode MS" pitchFamily="34" charset="-128"/>
              </a:rPr>
              <a:t>53k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ez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dute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lortzen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erremisioa</a:t>
            </a:r>
            <a:r>
              <a:rPr lang="es-ES" sz="2400" dirty="0" smtClean="0">
                <a:latin typeface="Arial Unicode MS" pitchFamily="34" charset="-128"/>
              </a:rPr>
              <a:t>.</a:t>
            </a:r>
          </a:p>
          <a:p>
            <a:pPr>
              <a:spcBef>
                <a:spcPts val="1000"/>
              </a:spcBef>
              <a:buClr>
                <a:schemeClr val="tx2">
                  <a:lumMod val="50000"/>
                </a:schemeClr>
              </a:buClr>
            </a:pPr>
            <a:r>
              <a:rPr lang="es-ES" sz="2400" dirty="0" err="1">
                <a:latin typeface="Arial Unicode MS" pitchFamily="34" charset="-128"/>
              </a:rPr>
              <a:t>Depresio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kronikoa</a:t>
            </a:r>
            <a:r>
              <a:rPr lang="es-ES" sz="2400" dirty="0">
                <a:latin typeface="Arial Unicode MS" pitchFamily="34" charset="-128"/>
              </a:rPr>
              <a:t> eta/</a:t>
            </a:r>
            <a:r>
              <a:rPr lang="es-ES" sz="2400" dirty="0" err="1">
                <a:latin typeface="Arial Unicode MS" pitchFamily="34" charset="-128"/>
              </a:rPr>
              <a:t>edo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errepikaria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duten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pazienteentzat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tratamendu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konbinatua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gomendatzen</a:t>
            </a:r>
            <a:r>
              <a:rPr lang="es-ES" sz="2400" dirty="0">
                <a:latin typeface="Arial Unicode MS" pitchFamily="34" charset="-128"/>
              </a:rPr>
              <a:t> da: </a:t>
            </a:r>
            <a:r>
              <a:rPr lang="es-ES" sz="2400" dirty="0" err="1">
                <a:latin typeface="Arial Unicode MS" pitchFamily="34" charset="-128"/>
              </a:rPr>
              <a:t>farmakoak</a:t>
            </a:r>
            <a:r>
              <a:rPr lang="es-ES" sz="2400" dirty="0">
                <a:latin typeface="Arial Unicode MS" pitchFamily="34" charset="-128"/>
              </a:rPr>
              <a:t> eta </a:t>
            </a:r>
            <a:r>
              <a:rPr lang="es-ES" sz="2400" dirty="0" err="1">
                <a:latin typeface="Arial Unicode MS" pitchFamily="34" charset="-128"/>
              </a:rPr>
              <a:t>TKK</a:t>
            </a:r>
            <a:r>
              <a:rPr lang="es-ES" sz="2400" dirty="0">
                <a:latin typeface="Arial Unicode MS" pitchFamily="34" charset="-128"/>
              </a:rPr>
              <a:t> </a:t>
            </a:r>
            <a:endParaRPr lang="es-ES" sz="24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3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10" y="514944"/>
            <a:ext cx="8334538" cy="497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11" y="1037433"/>
            <a:ext cx="8477889" cy="4187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050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3"/>
            <a:ext cx="8766972" cy="523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61220"/>
            <a:ext cx="859648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233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sz="3600" dirty="0" err="1">
                <a:solidFill>
                  <a:schemeClr val="tx2"/>
                </a:solidFill>
                <a:latin typeface="Arial Black" pitchFamily="34" charset="0"/>
              </a:rPr>
              <a:t>A</a:t>
            </a:r>
            <a:r>
              <a:rPr lang="es-ES" sz="3600" dirty="0" err="1" smtClean="0">
                <a:solidFill>
                  <a:schemeClr val="tx2"/>
                </a:solidFill>
                <a:latin typeface="Arial Black" pitchFamily="34" charset="0"/>
              </a:rPr>
              <a:t>ntidepresiboen</a:t>
            </a:r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3600" dirty="0" err="1" smtClean="0">
                <a:solidFill>
                  <a:schemeClr val="tx2"/>
                </a:solidFill>
                <a:latin typeface="Arial Black" pitchFamily="34" charset="0"/>
              </a:rPr>
              <a:t>hautaketa</a:t>
            </a:r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 (I)</a:t>
            </a:r>
            <a:endParaRPr lang="es-ES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539552" y="1124744"/>
            <a:ext cx="8352928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Farmako</a:t>
            </a:r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bidezko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tratamendu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antidepresibo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bat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hasi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baino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lehen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osasun-profesionalek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ondo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informatu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behar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dute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pazientea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zer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onura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lortu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nahi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diren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balitekeela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efektu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terapeutikoa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atzeratzea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zer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albo-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ondorio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dauden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eta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tratamenduak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zenbat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iraungo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duen</a:t>
            </a:r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endParaRPr lang="es-E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s-E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Latentzia-denbora</a:t>
            </a:r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bat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igarotzen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efektu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terapeutikoa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hasten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den arte: 2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astetik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4 astera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artekoa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izan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daiteke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Oro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har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sintomak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zenbat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eta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larriagoak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izan,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onura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handiagoa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espero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daiteke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farmako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bidezko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tratamenduarekin</a:t>
            </a:r>
            <a:endParaRPr lang="es-E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331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sz="3600" dirty="0" err="1" smtClean="0">
                <a:solidFill>
                  <a:schemeClr val="tx2"/>
                </a:solidFill>
                <a:latin typeface="Arial Black" pitchFamily="34" charset="0"/>
              </a:rPr>
              <a:t>Antidepresiboen</a:t>
            </a:r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3600" dirty="0" err="1">
                <a:solidFill>
                  <a:schemeClr val="tx2"/>
                </a:solidFill>
                <a:latin typeface="Arial Black" pitchFamily="34" charset="0"/>
              </a:rPr>
              <a:t>hautaketa</a:t>
            </a:r>
            <a:r>
              <a:rPr lang="es-ES" sz="3600" dirty="0">
                <a:solidFill>
                  <a:schemeClr val="tx2"/>
                </a:solidFill>
                <a:latin typeface="Arial Black" pitchFamily="34" charset="0"/>
              </a:rPr>
              <a:t> (</a:t>
            </a:r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II)</a:t>
            </a:r>
            <a:endParaRPr lang="es-ES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23528" y="1196752"/>
            <a:ext cx="8820472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guztien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eraginkortasuna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antzekoa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da;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beraz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hasierako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hautaketa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honako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hauetan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oinarritu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behar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da, </a:t>
            </a:r>
            <a:r>
              <a:rPr lang="es-E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nagusiki</a:t>
            </a:r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lvl="1"/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albo-</a:t>
            </a:r>
            <a:r>
              <a:rPr lang="es-E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ondorioen</a:t>
            </a:r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profila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eta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ADak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onartzeko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gaitasuna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(1. taula</a:t>
            </a:r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),</a:t>
            </a:r>
          </a:p>
          <a:p>
            <a:pPr lvl="1"/>
            <a:r>
              <a:rPr lang="es-E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tratamenduaren</a:t>
            </a:r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aurreko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erantzuna</a:t>
            </a:r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lvl="1"/>
            <a:r>
              <a:rPr lang="es-E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sintomen</a:t>
            </a:r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profila</a:t>
            </a:r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lvl="1"/>
            <a:r>
              <a:rPr lang="es-E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interakzioak</a:t>
            </a:r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(2. taula</a:t>
            </a:r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),</a:t>
            </a:r>
          </a:p>
          <a:p>
            <a:pPr lvl="1"/>
            <a:r>
              <a:rPr lang="es-E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komorbilitatea</a:t>
            </a:r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(3. taula</a:t>
            </a:r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),</a:t>
            </a:r>
          </a:p>
          <a:p>
            <a:pPr lvl="1"/>
            <a:r>
              <a:rPr lang="es-E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pazientearen</a:t>
            </a:r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lehentasunak</a:t>
            </a:r>
            <a:r>
              <a:rPr lang="es-E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eta</a:t>
            </a:r>
          </a:p>
          <a:p>
            <a:pPr lvl="1"/>
            <a:r>
              <a:rPr lang="es-E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Kostuak</a:t>
            </a:r>
            <a:endParaRPr lang="es-E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225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928992" cy="720080"/>
          </a:xfrm>
        </p:spPr>
        <p:txBody>
          <a:bodyPr/>
          <a:lstStyle/>
          <a:p>
            <a:r>
              <a:rPr lang="es-ES" sz="2400" dirty="0" err="1" smtClean="0">
                <a:solidFill>
                  <a:schemeClr val="tx2"/>
                </a:solidFill>
                <a:latin typeface="Arial Black" pitchFamily="34" charset="0"/>
              </a:rPr>
              <a:t>Eraginkortasun</a:t>
            </a:r>
            <a:r>
              <a:rPr lang="es-ES" sz="24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tx2"/>
                </a:solidFill>
                <a:latin typeface="Arial Black" pitchFamily="34" charset="0"/>
              </a:rPr>
              <a:t>eta </a:t>
            </a:r>
            <a:r>
              <a:rPr lang="es-ES" sz="2400" dirty="0" err="1">
                <a:solidFill>
                  <a:schemeClr val="tx2"/>
                </a:solidFill>
                <a:latin typeface="Arial Black" pitchFamily="34" charset="0"/>
              </a:rPr>
              <a:t>segurtasunaren</a:t>
            </a:r>
            <a:r>
              <a:rPr lang="es-ES" sz="24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400" dirty="0" err="1">
                <a:solidFill>
                  <a:schemeClr val="tx2"/>
                </a:solidFill>
                <a:latin typeface="Arial Black" pitchFamily="34" charset="0"/>
              </a:rPr>
              <a:t>konparaketa</a:t>
            </a:r>
            <a:r>
              <a:rPr lang="es-ES" sz="2400" dirty="0">
                <a:solidFill>
                  <a:schemeClr val="tx2"/>
                </a:solidFill>
                <a:latin typeface="Arial Black" pitchFamily="34" charset="0"/>
              </a:rPr>
              <a:t> (</a:t>
            </a:r>
            <a:r>
              <a:rPr lang="es-ES" sz="2400" dirty="0" smtClean="0">
                <a:solidFill>
                  <a:schemeClr val="tx2"/>
                </a:solidFill>
                <a:latin typeface="Arial Black" pitchFamily="34" charset="0"/>
              </a:rPr>
              <a:t>I):</a:t>
            </a:r>
            <a:endParaRPr lang="es-ES" sz="32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23528" y="908720"/>
            <a:ext cx="864096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b="1" dirty="0" err="1" smtClean="0">
                <a:latin typeface="Arial Unicode MS" pitchFamily="34" charset="-128"/>
              </a:rPr>
              <a:t>SBISak</a:t>
            </a:r>
            <a:r>
              <a:rPr lang="es-ES" sz="2400" dirty="0" smtClean="0">
                <a:latin typeface="Arial Unicode MS" pitchFamily="34" charset="-128"/>
              </a:rPr>
              <a:t> : </a:t>
            </a:r>
            <a:r>
              <a:rPr lang="es-ES" sz="2400" dirty="0" err="1">
                <a:latin typeface="Arial Unicode MS" pitchFamily="34" charset="-128"/>
              </a:rPr>
              <a:t>ebidentziarik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handiena</a:t>
            </a:r>
            <a:r>
              <a:rPr lang="es-ES" sz="2400" dirty="0">
                <a:latin typeface="Arial Unicode MS" pitchFamily="34" charset="-128"/>
              </a:rPr>
              <a:t> eta </a:t>
            </a:r>
            <a:r>
              <a:rPr lang="es-ES" sz="2400" dirty="0" err="1" smtClean="0">
                <a:latin typeface="Arial Unicode MS" pitchFamily="34" charset="-128"/>
              </a:rPr>
              <a:t>onura-arriskua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balantze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onena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dute</a:t>
            </a:r>
            <a:r>
              <a:rPr lang="es-ES" sz="2400" dirty="0" smtClean="0">
                <a:latin typeface="Arial Unicode MS" pitchFamily="34" charset="-128"/>
              </a:rPr>
              <a:t>; </a:t>
            </a:r>
            <a:r>
              <a:rPr lang="es-ES" sz="2400" dirty="0" err="1">
                <a:latin typeface="Arial Unicode MS" pitchFamily="34" charset="-128"/>
              </a:rPr>
              <a:t>beraz</a:t>
            </a:r>
            <a:r>
              <a:rPr lang="es-ES" sz="2400" dirty="0">
                <a:latin typeface="Arial Unicode MS" pitchFamily="34" charset="-128"/>
              </a:rPr>
              <a:t>, </a:t>
            </a:r>
            <a:r>
              <a:rPr lang="es-ES" sz="2400" dirty="0" err="1" smtClean="0">
                <a:latin typeface="Arial Unicode MS" pitchFamily="34" charset="-128"/>
              </a:rPr>
              <a:t>lehen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hautatzekoak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dira</a:t>
            </a:r>
            <a:r>
              <a:rPr lang="es-ES" sz="24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b="1" dirty="0" err="1" smtClean="0">
                <a:latin typeface="Arial Unicode MS" pitchFamily="34" charset="-128"/>
              </a:rPr>
              <a:t>SNBIak</a:t>
            </a:r>
            <a:r>
              <a:rPr lang="es-ES" sz="2400" b="1" dirty="0" smtClean="0">
                <a:latin typeface="Arial Unicode MS" pitchFamily="34" charset="-128"/>
              </a:rPr>
              <a:t> </a:t>
            </a:r>
            <a:r>
              <a:rPr lang="es-ES" sz="2400" b="1" dirty="0" err="1">
                <a:latin typeface="Arial Unicode MS" pitchFamily="34" charset="-128"/>
              </a:rPr>
              <a:t>edo</a:t>
            </a:r>
            <a:r>
              <a:rPr lang="es-ES" sz="2400" b="1" dirty="0">
                <a:latin typeface="Arial Unicode MS" pitchFamily="34" charset="-128"/>
              </a:rPr>
              <a:t> “</a:t>
            </a:r>
            <a:r>
              <a:rPr lang="es-ES" sz="2400" b="1" dirty="0" err="1">
                <a:latin typeface="Arial Unicode MS" pitchFamily="34" charset="-128"/>
              </a:rPr>
              <a:t>dualak</a:t>
            </a:r>
            <a:r>
              <a:rPr lang="es-ES" sz="2400" b="1" dirty="0" smtClean="0">
                <a:latin typeface="Arial Unicode MS" pitchFamily="34" charset="-128"/>
              </a:rPr>
              <a:t>” </a:t>
            </a:r>
            <a:r>
              <a:rPr lang="es-ES" sz="2400" dirty="0">
                <a:latin typeface="Arial Unicode MS" pitchFamily="34" charset="-128"/>
              </a:rPr>
              <a:t>eta </a:t>
            </a:r>
            <a:r>
              <a:rPr lang="es-ES" sz="2400" dirty="0" err="1">
                <a:latin typeface="Arial Unicode MS" pitchFamily="34" charset="-128"/>
              </a:rPr>
              <a:t>beste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smtClean="0">
                <a:latin typeface="Arial Unicode MS" pitchFamily="34" charset="-128"/>
              </a:rPr>
              <a:t>AD </a:t>
            </a:r>
            <a:r>
              <a:rPr lang="es-ES" sz="2400" dirty="0" err="1" smtClean="0">
                <a:latin typeface="Arial Unicode MS" pitchFamily="34" charset="-128"/>
              </a:rPr>
              <a:t>berriak</a:t>
            </a:r>
            <a:r>
              <a:rPr lang="es-ES" sz="2400" dirty="0">
                <a:latin typeface="Arial Unicode MS" pitchFamily="34" charset="-128"/>
              </a:rPr>
              <a:t>,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ez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dute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frogatu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SBISak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baino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eraginkorragoak</a:t>
            </a:r>
            <a:r>
              <a:rPr lang="es-ES" sz="2400" dirty="0">
                <a:latin typeface="Arial Unicode MS" pitchFamily="34" charset="-128"/>
              </a:rPr>
              <a:t> eta </a:t>
            </a:r>
            <a:r>
              <a:rPr lang="es-ES" sz="2400" dirty="0" err="1">
                <a:latin typeface="Arial Unicode MS" pitchFamily="34" charset="-128"/>
              </a:rPr>
              <a:t>seguruagoak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direnik</a:t>
            </a:r>
            <a:r>
              <a:rPr lang="es-ES" sz="2400" dirty="0" smtClean="0">
                <a:latin typeface="Arial Unicode MS" pitchFamily="34" charset="-128"/>
              </a:rPr>
              <a:t>: </a:t>
            </a:r>
            <a:r>
              <a:rPr lang="es-ES" sz="2400" dirty="0" err="1" smtClean="0">
                <a:latin typeface="Arial Unicode MS" pitchFamily="34" charset="-128"/>
              </a:rPr>
              <a:t>SBISekin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erantzuten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ez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dutenentzat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edo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horiek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onartu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ezin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dituztenentzat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utzi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behar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lirateke</a:t>
            </a:r>
            <a:r>
              <a:rPr lang="es-ES" sz="24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b="1" dirty="0" smtClean="0">
                <a:latin typeface="Arial Unicode MS" pitchFamily="34" charset="-128"/>
              </a:rPr>
              <a:t>AD </a:t>
            </a:r>
            <a:r>
              <a:rPr lang="es-ES" sz="2400" b="1" dirty="0" err="1">
                <a:latin typeface="Arial Unicode MS" pitchFamily="34" charset="-128"/>
              </a:rPr>
              <a:t>triziklikloak</a:t>
            </a:r>
            <a:r>
              <a:rPr lang="es-ES" sz="2400" b="1" dirty="0">
                <a:latin typeface="Arial Unicode MS" pitchFamily="34" charset="-128"/>
              </a:rPr>
              <a:t> (</a:t>
            </a:r>
            <a:r>
              <a:rPr lang="es-ES" sz="2400" b="1" dirty="0" err="1">
                <a:latin typeface="Arial Unicode MS" pitchFamily="34" charset="-128"/>
              </a:rPr>
              <a:t>ATZ</a:t>
            </a:r>
            <a:r>
              <a:rPr lang="es-ES" sz="2400" b="1" dirty="0">
                <a:latin typeface="Arial Unicode MS" pitchFamily="34" charset="-128"/>
              </a:rPr>
              <a:t>),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kontrako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efektuen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profila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kontuan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hartuta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depresio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larrietan</a:t>
            </a:r>
            <a:r>
              <a:rPr lang="es-ES" sz="2000" dirty="0">
                <a:latin typeface="Arial Unicode MS" pitchFamily="34" charset="-128"/>
              </a:rPr>
              <a:t> eta/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iraunkorretan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baino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dira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agintzen</a:t>
            </a:r>
            <a:r>
              <a:rPr lang="es-ES" sz="2000" dirty="0" smtClean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beste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ADak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eraginkorrak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ez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direnean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onartzen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direnean</a:t>
            </a:r>
            <a:r>
              <a:rPr lang="es-ES" sz="2400" dirty="0" smtClean="0">
                <a:latin typeface="Arial Unicode MS" pitchFamily="34" charset="-128"/>
              </a:rPr>
              <a:t>.</a:t>
            </a:r>
            <a:endParaRPr lang="es-ES" sz="24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err="1" smtClean="0">
                <a:latin typeface="Arial Unicode MS" pitchFamily="34" charset="-128"/>
              </a:rPr>
              <a:t>ADekin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tratatzen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diren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pazienteen</a:t>
            </a:r>
            <a:r>
              <a:rPr lang="es-ES" sz="2400" dirty="0">
                <a:latin typeface="Arial Unicode MS" pitchFamily="34" charset="-128"/>
              </a:rPr>
              <a:t> % </a:t>
            </a:r>
            <a:r>
              <a:rPr lang="es-ES" sz="2400" dirty="0" err="1">
                <a:latin typeface="Arial Unicode MS" pitchFamily="34" charset="-128"/>
              </a:rPr>
              <a:t>63k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gutxienez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b="1" dirty="0" err="1">
                <a:latin typeface="Arial Unicode MS" pitchFamily="34" charset="-128"/>
              </a:rPr>
              <a:t>kontrako</a:t>
            </a:r>
            <a:r>
              <a:rPr lang="es-ES" sz="2400" b="1" dirty="0">
                <a:latin typeface="Arial Unicode MS" pitchFamily="34" charset="-128"/>
              </a:rPr>
              <a:t> </a:t>
            </a:r>
            <a:r>
              <a:rPr lang="es-ES" sz="2400" b="1" dirty="0" err="1">
                <a:latin typeface="Arial Unicode MS" pitchFamily="34" charset="-128"/>
              </a:rPr>
              <a:t>efektu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bat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izaten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smtClean="0">
                <a:latin typeface="Arial Unicode MS" pitchFamily="34" charset="-128"/>
              </a:rPr>
              <a:t>du. </a:t>
            </a:r>
            <a:r>
              <a:rPr lang="es-ES" sz="2400" dirty="0" err="1" smtClean="0">
                <a:latin typeface="Arial Unicode MS" pitchFamily="34" charset="-128"/>
              </a:rPr>
              <a:t>Goragalea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>
                <a:latin typeface="Arial Unicode MS" pitchFamily="34" charset="-128"/>
              </a:rPr>
              <a:t>eta </a:t>
            </a:r>
            <a:r>
              <a:rPr lang="es-ES" sz="2400" dirty="0" err="1">
                <a:latin typeface="Arial Unicode MS" pitchFamily="34" charset="-128"/>
              </a:rPr>
              <a:t>gorakoak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izaten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dira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tratamendua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etetearen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kausa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ohikoena</a:t>
            </a:r>
            <a:r>
              <a:rPr lang="es-ES" sz="2400" dirty="0" smtClean="0">
                <a:latin typeface="Arial Unicode MS" pitchFamily="34" charset="-128"/>
              </a:rPr>
              <a:t>.</a:t>
            </a: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42186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36496" cy="112474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es-ES" sz="2400" dirty="0" err="1">
                <a:solidFill>
                  <a:schemeClr val="tx2"/>
                </a:solidFill>
                <a:latin typeface="Arial Black" pitchFamily="34" charset="0"/>
              </a:rPr>
              <a:t>Eraginkortasun</a:t>
            </a:r>
            <a:r>
              <a:rPr lang="es-ES" sz="2400" dirty="0">
                <a:solidFill>
                  <a:schemeClr val="tx2"/>
                </a:solidFill>
                <a:latin typeface="Arial Black" pitchFamily="34" charset="0"/>
              </a:rPr>
              <a:t> eta </a:t>
            </a:r>
            <a:r>
              <a:rPr lang="es-ES" sz="2400" dirty="0" err="1">
                <a:solidFill>
                  <a:schemeClr val="tx2"/>
                </a:solidFill>
                <a:latin typeface="Arial Black" pitchFamily="34" charset="0"/>
              </a:rPr>
              <a:t>segurtasunaren</a:t>
            </a:r>
            <a:r>
              <a:rPr lang="es-ES" sz="24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400" dirty="0" err="1">
                <a:solidFill>
                  <a:schemeClr val="tx2"/>
                </a:solidFill>
                <a:latin typeface="Arial Black" pitchFamily="34" charset="0"/>
              </a:rPr>
              <a:t>konparaketa</a:t>
            </a:r>
            <a:r>
              <a:rPr lang="es-ES" sz="24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400" dirty="0" smtClean="0">
                <a:solidFill>
                  <a:schemeClr val="tx2"/>
                </a:solidFill>
                <a:latin typeface="Arial Black" pitchFamily="34" charset="0"/>
              </a:rPr>
              <a:t>(II</a:t>
            </a:r>
            <a:r>
              <a:rPr lang="es-ES" sz="2400" dirty="0">
                <a:solidFill>
                  <a:schemeClr val="tx2"/>
                </a:solidFill>
                <a:latin typeface="Arial Black" pitchFamily="34" charset="0"/>
              </a:rPr>
              <a:t>):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" sz="2000" dirty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" sz="2000" dirty="0" err="1" smtClean="0">
                <a:solidFill>
                  <a:schemeClr val="tx2"/>
                </a:solidFill>
                <a:latin typeface="Arial Black" pitchFamily="34" charset="0"/>
              </a:rPr>
              <a:t>Serotoninaren</a:t>
            </a:r>
            <a:r>
              <a:rPr lang="es-ES" sz="20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birkaptazioaren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inhibitzaile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selektiboak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 (</a:t>
            </a: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SBIS</a:t>
            </a:r>
            <a:r>
              <a:rPr lang="es-ES" sz="2000" dirty="0" smtClean="0">
                <a:solidFill>
                  <a:schemeClr val="tx2"/>
                </a:solidFill>
                <a:latin typeface="Arial Black" pitchFamily="34" charset="0"/>
              </a:rPr>
              <a:t>)</a:t>
            </a:r>
            <a:endParaRPr lang="es-ES" sz="2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1124744"/>
            <a:ext cx="864096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err="1" smtClean="0">
                <a:latin typeface="Arial Unicode MS" pitchFamily="34" charset="-128"/>
              </a:rPr>
              <a:t>SBISen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artean</a:t>
            </a:r>
            <a:r>
              <a:rPr lang="es-ES" sz="2400" dirty="0">
                <a:latin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</a:rPr>
              <a:t>zitalopramak</a:t>
            </a:r>
            <a:r>
              <a:rPr lang="es-ES" sz="2400" dirty="0">
                <a:latin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</a:rPr>
              <a:t>eszitalopramak</a:t>
            </a:r>
            <a:r>
              <a:rPr lang="es-ES" sz="2400" dirty="0">
                <a:latin typeface="Arial Unicode MS" pitchFamily="34" charset="-128"/>
              </a:rPr>
              <a:t> eta </a:t>
            </a:r>
            <a:r>
              <a:rPr lang="es-ES" sz="2400" dirty="0" err="1">
                <a:latin typeface="Arial Unicode MS" pitchFamily="34" charset="-128"/>
              </a:rPr>
              <a:t>sertralinak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b="1" dirty="0" err="1">
                <a:latin typeface="Arial Unicode MS" pitchFamily="34" charset="-128"/>
              </a:rPr>
              <a:t>interakzio</a:t>
            </a:r>
            <a:r>
              <a:rPr lang="es-ES" sz="2400" dirty="0" err="1">
                <a:latin typeface="Arial Unicode MS" pitchFamily="34" charset="-128"/>
              </a:rPr>
              <a:t>-potentzial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txikiagoa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dute</a:t>
            </a:r>
            <a:r>
              <a:rPr lang="es-ES" sz="2400" dirty="0">
                <a:latin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</a:rPr>
              <a:t>nahiz</a:t>
            </a:r>
            <a:r>
              <a:rPr lang="es-ES" sz="2400" dirty="0">
                <a:latin typeface="Arial Unicode MS" pitchFamily="34" charset="-128"/>
              </a:rPr>
              <a:t> eta </a:t>
            </a:r>
            <a:r>
              <a:rPr lang="es-ES" sz="2400" dirty="0" err="1">
                <a:latin typeface="Arial Unicode MS" pitchFamily="34" charset="-128"/>
              </a:rPr>
              <a:t>zitalopramak</a:t>
            </a:r>
            <a:r>
              <a:rPr lang="es-ES" sz="2400" dirty="0">
                <a:latin typeface="Arial Unicode MS" pitchFamily="34" charset="-128"/>
              </a:rPr>
              <a:t> eta </a:t>
            </a:r>
            <a:r>
              <a:rPr lang="es-ES" sz="2400" dirty="0" err="1">
                <a:latin typeface="Arial Unicode MS" pitchFamily="34" charset="-128"/>
              </a:rPr>
              <a:t>eszitalopramak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luzatu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egiten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duten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QT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tartea</a:t>
            </a:r>
            <a:r>
              <a:rPr lang="es-ES" sz="2400" dirty="0">
                <a:latin typeface="Arial Unicode MS" pitchFamily="34" charset="-128"/>
              </a:rPr>
              <a:t>, eta </a:t>
            </a:r>
            <a:r>
              <a:rPr lang="es-ES" sz="2400" dirty="0" err="1">
                <a:latin typeface="Arial Unicode MS" pitchFamily="34" charset="-128"/>
              </a:rPr>
              <a:t>beharrezkoa</a:t>
            </a:r>
            <a:r>
              <a:rPr lang="es-ES" sz="2400" dirty="0">
                <a:latin typeface="Arial Unicode MS" pitchFamily="34" charset="-128"/>
              </a:rPr>
              <a:t> da </a:t>
            </a:r>
            <a:r>
              <a:rPr lang="es-ES" sz="2400" dirty="0" err="1" smtClean="0">
                <a:latin typeface="Arial Unicode MS" pitchFamily="34" charset="-128"/>
              </a:rPr>
              <a:t>dosia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mugatzea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adinekoen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artean</a:t>
            </a:r>
            <a:r>
              <a:rPr lang="es-ES" sz="24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err="1" smtClean="0">
                <a:latin typeface="Arial Unicode MS" pitchFamily="34" charset="-128"/>
              </a:rPr>
              <a:t>Sertralinak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interakzio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gutxi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ditu</a:t>
            </a:r>
            <a:r>
              <a:rPr lang="es-ES" sz="2400" dirty="0">
                <a:latin typeface="Arial Unicode MS" pitchFamily="34" charset="-128"/>
              </a:rPr>
              <a:t>, eta </a:t>
            </a:r>
            <a:r>
              <a:rPr lang="es-ES" sz="2400" dirty="0" err="1">
                <a:latin typeface="Arial Unicode MS" pitchFamily="34" charset="-128"/>
              </a:rPr>
              <a:t>ADen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artean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hautatu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beharrekotzat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jotzen</a:t>
            </a:r>
            <a:r>
              <a:rPr lang="es-ES" sz="2400" dirty="0">
                <a:latin typeface="Arial Unicode MS" pitchFamily="34" charset="-128"/>
              </a:rPr>
              <a:t> da </a:t>
            </a:r>
            <a:r>
              <a:rPr lang="es-ES" sz="2400" b="1" dirty="0" err="1">
                <a:latin typeface="Arial Unicode MS" pitchFamily="34" charset="-128"/>
              </a:rPr>
              <a:t>bihotz</a:t>
            </a:r>
            <a:r>
              <a:rPr lang="es-ES" sz="2400" b="1" dirty="0">
                <a:latin typeface="Arial Unicode MS" pitchFamily="34" charset="-128"/>
              </a:rPr>
              <a:t> </a:t>
            </a:r>
            <a:r>
              <a:rPr lang="es-ES" sz="2400" b="1" dirty="0" err="1">
                <a:latin typeface="Arial Unicode MS" pitchFamily="34" charset="-128"/>
              </a:rPr>
              <a:t>patologiar</a:t>
            </a:r>
            <a:r>
              <a:rPr lang="es-ES" sz="2400" dirty="0" err="1">
                <a:latin typeface="Arial Unicode MS" pitchFamily="34" charset="-128"/>
              </a:rPr>
              <a:t>en</a:t>
            </a:r>
            <a:r>
              <a:rPr lang="es-ES" sz="2400" b="1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bat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duten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pazienteentzat</a:t>
            </a:r>
            <a:r>
              <a:rPr lang="es-ES" sz="24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err="1" smtClean="0">
                <a:latin typeface="Arial Unicode MS" pitchFamily="34" charset="-128"/>
              </a:rPr>
              <a:t>Paroxetina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duloxetina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bezain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eraginkorra</a:t>
            </a:r>
            <a:r>
              <a:rPr lang="es-ES" sz="2400" dirty="0">
                <a:latin typeface="Arial Unicode MS" pitchFamily="34" charset="-128"/>
              </a:rPr>
              <a:t> da </a:t>
            </a:r>
            <a:r>
              <a:rPr lang="es-ES" sz="2400" dirty="0" err="1">
                <a:latin typeface="Arial Unicode MS" pitchFamily="34" charset="-128"/>
              </a:rPr>
              <a:t>depresioarekin</a:t>
            </a:r>
            <a:r>
              <a:rPr lang="es-ES" sz="2400" dirty="0">
                <a:latin typeface="Arial Unicode MS" pitchFamily="34" charset="-128"/>
              </a:rPr>
              <a:t> batera </a:t>
            </a:r>
            <a:r>
              <a:rPr lang="es-ES" sz="2400" b="1" dirty="0">
                <a:latin typeface="Arial Unicode MS" pitchFamily="34" charset="-128"/>
              </a:rPr>
              <a:t>mina </a:t>
            </a:r>
            <a:r>
              <a:rPr lang="es-ES" sz="2400" dirty="0" err="1">
                <a:latin typeface="Arial Unicode MS" pitchFamily="34" charset="-128"/>
              </a:rPr>
              <a:t>izaten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denean</a:t>
            </a:r>
            <a:r>
              <a:rPr lang="es-ES" sz="24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err="1" smtClean="0">
                <a:latin typeface="Arial Unicode MS" pitchFamily="34" charset="-128"/>
              </a:rPr>
              <a:t>Paroxetinak</a:t>
            </a:r>
            <a:r>
              <a:rPr lang="es-ES" sz="2400" dirty="0">
                <a:latin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</a:rPr>
              <a:t>ekintzaldi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motzekoa</a:t>
            </a:r>
            <a:r>
              <a:rPr lang="es-ES" sz="2400" dirty="0" smtClean="0">
                <a:latin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</a:rPr>
              <a:t>etete-sintomak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izateko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arrisku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handiagoa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smtClean="0">
                <a:latin typeface="Arial Unicode MS" pitchFamily="34" charset="-128"/>
              </a:rPr>
              <a:t>du, eta </a:t>
            </a:r>
            <a:r>
              <a:rPr lang="es-ES" sz="2400" dirty="0" err="1" smtClean="0">
                <a:latin typeface="Arial Unicode MS" pitchFamily="34" charset="-128"/>
              </a:rPr>
              <a:t>zailago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gerta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daiteke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kentzea</a:t>
            </a:r>
            <a:r>
              <a:rPr lang="es-ES" sz="2400" dirty="0" smtClean="0">
                <a:latin typeface="Arial Unicode MS" pitchFamily="34" charset="-128"/>
              </a:rPr>
              <a:t>.</a:t>
            </a:r>
            <a:endParaRPr lang="es-ES" sz="2400" dirty="0" smtClean="0"/>
          </a:p>
          <a:p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358311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340768"/>
            <a:ext cx="8748464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err="1" smtClean="0">
                <a:latin typeface="Arial Unicode MS" pitchFamily="34" charset="-128"/>
              </a:rPr>
              <a:t>SBISen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antzeko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profila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kontrako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efektuetan</a:t>
            </a:r>
            <a:r>
              <a:rPr lang="es-ES" sz="2400" dirty="0" smtClean="0">
                <a:latin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</a:rPr>
              <a:t>baina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b="1" dirty="0" err="1">
                <a:latin typeface="Arial Unicode MS" pitchFamily="34" charset="-128"/>
              </a:rPr>
              <a:t>dosi</a:t>
            </a:r>
            <a:r>
              <a:rPr lang="es-ES" sz="2400" b="1" dirty="0">
                <a:latin typeface="Arial Unicode MS" pitchFamily="34" charset="-128"/>
              </a:rPr>
              <a:t> </a:t>
            </a:r>
            <a:r>
              <a:rPr lang="es-ES" sz="2400" b="1" dirty="0" err="1" smtClean="0">
                <a:latin typeface="Arial Unicode MS" pitchFamily="34" charset="-128"/>
              </a:rPr>
              <a:t>handitan</a:t>
            </a:r>
            <a:r>
              <a:rPr lang="es-ES" sz="2400" b="1" dirty="0" smtClean="0">
                <a:latin typeface="Arial Unicode MS" pitchFamily="34" charset="-128"/>
              </a:rPr>
              <a:t>, </a:t>
            </a:r>
            <a:r>
              <a:rPr lang="es-ES" sz="2400" b="1" dirty="0" err="1">
                <a:latin typeface="Arial Unicode MS" pitchFamily="34" charset="-128"/>
              </a:rPr>
              <a:t>kardiotoxikoagoak</a:t>
            </a:r>
            <a:r>
              <a:rPr lang="es-ES" sz="2400" dirty="0">
                <a:latin typeface="Arial Unicode MS" pitchFamily="34" charset="-128"/>
              </a:rPr>
              <a:t> izan </a:t>
            </a:r>
            <a:r>
              <a:rPr lang="es-ES" sz="2400" dirty="0" err="1">
                <a:latin typeface="Arial Unicode MS" pitchFamily="34" charset="-128"/>
              </a:rPr>
              <a:t>daitezke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000" dirty="0">
                <a:latin typeface="Arial Unicode MS" pitchFamily="34" charset="-128"/>
              </a:rPr>
              <a:t>(</a:t>
            </a:r>
            <a:r>
              <a:rPr lang="es-ES" sz="2000" dirty="0" err="1">
                <a:latin typeface="Arial Unicode MS" pitchFamily="34" charset="-128"/>
              </a:rPr>
              <a:t>hipertentsioa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QT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tartearen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luzapena</a:t>
            </a:r>
            <a:r>
              <a:rPr lang="es-ES" sz="2000" dirty="0" smtClean="0">
                <a:latin typeface="Arial Unicode MS" pitchFamily="34" charset="-128"/>
              </a:rPr>
              <a:t>), </a:t>
            </a:r>
            <a:r>
              <a:rPr lang="es-ES" sz="2400" dirty="0" err="1" smtClean="0">
                <a:latin typeface="Arial Unicode MS" pitchFamily="34" charset="-128"/>
              </a:rPr>
              <a:t>efektu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noradrenergikoagatik</a:t>
            </a:r>
            <a:r>
              <a:rPr lang="es-ES" sz="24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b="1" dirty="0" err="1" smtClean="0">
                <a:latin typeface="Arial Unicode MS" pitchFamily="34" charset="-128"/>
              </a:rPr>
              <a:t>Benlafaxina</a:t>
            </a:r>
            <a:r>
              <a:rPr lang="es-ES" sz="2400" b="1" dirty="0" smtClean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heriotza-arrisku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handiagoarekin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lotzen</a:t>
            </a:r>
            <a:r>
              <a:rPr lang="es-ES" sz="2400" dirty="0">
                <a:latin typeface="Arial Unicode MS" pitchFamily="34" charset="-128"/>
              </a:rPr>
              <a:t> da </a:t>
            </a:r>
            <a:r>
              <a:rPr lang="es-ES" sz="2400" dirty="0" err="1">
                <a:latin typeface="Arial Unicode MS" pitchFamily="34" charset="-128"/>
              </a:rPr>
              <a:t>gaindosi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kasuan</a:t>
            </a:r>
            <a:r>
              <a:rPr lang="es-ES" sz="2400" dirty="0">
                <a:latin typeface="Arial Unicode MS" pitchFamily="34" charset="-128"/>
              </a:rPr>
              <a:t>; </a:t>
            </a:r>
            <a:r>
              <a:rPr lang="es-ES" sz="2400" dirty="0" err="1" smtClean="0">
                <a:latin typeface="Arial Unicode MS" pitchFamily="34" charset="-128"/>
              </a:rPr>
              <a:t>ez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>
                <a:latin typeface="Arial Unicode MS" pitchFamily="34" charset="-128"/>
              </a:rPr>
              <a:t>da </a:t>
            </a:r>
            <a:r>
              <a:rPr lang="es-ES" sz="2400" dirty="0" err="1">
                <a:latin typeface="Arial Unicode MS" pitchFamily="34" charset="-128"/>
              </a:rPr>
              <a:t>gomendatzen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errutinaz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erabiltzea</a:t>
            </a:r>
            <a:r>
              <a:rPr lang="es-ES" sz="2400" dirty="0">
                <a:latin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</a:rPr>
              <a:t>lehen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mailako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arretan</a:t>
            </a:r>
            <a:r>
              <a:rPr lang="es-ES" sz="24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b="1" dirty="0" err="1" smtClean="0">
                <a:latin typeface="Arial Unicode MS" pitchFamily="34" charset="-128"/>
              </a:rPr>
              <a:t>Desbenlafaxina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(</a:t>
            </a:r>
            <a:r>
              <a:rPr lang="es-ES" sz="2000" dirty="0" err="1" smtClean="0">
                <a:latin typeface="Arial Unicode MS" pitchFamily="34" charset="-128"/>
              </a:rPr>
              <a:t>benlafaxinaren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>
                <a:latin typeface="Arial Unicode MS" pitchFamily="34" charset="-128"/>
              </a:rPr>
              <a:t>metabolito </a:t>
            </a:r>
            <a:r>
              <a:rPr lang="es-ES" sz="2000" dirty="0" err="1" smtClean="0">
                <a:latin typeface="Arial Unicode MS" pitchFamily="34" charset="-128"/>
              </a:rPr>
              <a:t>aktiboa</a:t>
            </a:r>
            <a:r>
              <a:rPr lang="es-ES" sz="2400" dirty="0" smtClean="0">
                <a:latin typeface="Arial Unicode MS" pitchFamily="34" charset="-128"/>
              </a:rPr>
              <a:t>), </a:t>
            </a:r>
            <a:r>
              <a:rPr lang="es-ES" sz="2400" dirty="0" err="1" smtClean="0">
                <a:latin typeface="Arial Unicode MS" pitchFamily="34" charset="-128"/>
              </a:rPr>
              <a:t>ez</a:t>
            </a:r>
            <a:r>
              <a:rPr lang="es-ES" sz="2400" dirty="0" smtClean="0">
                <a:latin typeface="Arial Unicode MS" pitchFamily="34" charset="-128"/>
              </a:rPr>
              <a:t> du </a:t>
            </a:r>
            <a:r>
              <a:rPr lang="es-ES" sz="2400" dirty="0" err="1" smtClean="0">
                <a:latin typeface="Arial Unicode MS" pitchFamily="34" charset="-128"/>
              </a:rPr>
              <a:t>azterlanik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benlafaxinakin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alderatuz</a:t>
            </a:r>
            <a:r>
              <a:rPr lang="es-ES" sz="2400" dirty="0" smtClean="0">
                <a:latin typeface="Arial Unicode MS" pitchFamily="34" charset="-128"/>
              </a:rPr>
              <a:t>; </a:t>
            </a:r>
            <a:r>
              <a:rPr lang="es-ES" sz="2400" dirty="0" err="1">
                <a:latin typeface="Arial Unicode MS" pitchFamily="34" charset="-128"/>
              </a:rPr>
              <a:t>kostu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handiagoa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smtClean="0">
                <a:latin typeface="Arial Unicode MS" pitchFamily="34" charset="-128"/>
              </a:rPr>
              <a:t>du.</a:t>
            </a:r>
            <a:endParaRPr lang="es-ES" sz="24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err="1">
                <a:latin typeface="Arial Unicode MS" pitchFamily="34" charset="-128"/>
              </a:rPr>
              <a:t>Kontrako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efektuak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direla</a:t>
            </a:r>
            <a:r>
              <a:rPr lang="es-ES" sz="2400" dirty="0">
                <a:latin typeface="Arial Unicode MS" pitchFamily="34" charset="-128"/>
              </a:rPr>
              <a:t> eta, </a:t>
            </a:r>
            <a:r>
              <a:rPr lang="es-ES" sz="2400" dirty="0" err="1">
                <a:latin typeface="Arial Unicode MS" pitchFamily="34" charset="-128"/>
              </a:rPr>
              <a:t>duloxetina</a:t>
            </a:r>
            <a:r>
              <a:rPr lang="es-ES" sz="2400" dirty="0">
                <a:latin typeface="Arial Unicode MS" pitchFamily="34" charset="-128"/>
              </a:rPr>
              <a:t> eta </a:t>
            </a:r>
            <a:r>
              <a:rPr lang="es-ES" sz="2400" dirty="0" err="1">
                <a:latin typeface="Arial Unicode MS" pitchFamily="34" charset="-128"/>
              </a:rPr>
              <a:t>benlafaxinarekin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b="1" dirty="0" err="1">
                <a:latin typeface="Arial Unicode MS" pitchFamily="34" charset="-128"/>
              </a:rPr>
              <a:t>tratamendu-etete</a:t>
            </a:r>
            <a:r>
              <a:rPr lang="es-ES" sz="2400" b="1" dirty="0">
                <a:latin typeface="Arial Unicode MS" pitchFamily="34" charset="-128"/>
              </a:rPr>
              <a:t> </a:t>
            </a:r>
            <a:r>
              <a:rPr lang="es-ES" sz="2400" b="1" dirty="0" err="1" smtClean="0">
                <a:latin typeface="Arial Unicode MS" pitchFamily="34" charset="-128"/>
              </a:rPr>
              <a:t>gehiago</a:t>
            </a:r>
            <a:r>
              <a:rPr lang="es-ES" sz="2400" dirty="0" smtClean="0">
                <a:latin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</a:rPr>
              <a:t>SBISekin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baino</a:t>
            </a:r>
            <a:r>
              <a:rPr lang="es-ES" sz="2400" dirty="0" smtClean="0">
                <a:latin typeface="Arial Unicode MS" pitchFamily="34" charset="-128"/>
              </a:rPr>
              <a:t>.</a:t>
            </a:r>
            <a:endParaRPr lang="es-ES" sz="2400" dirty="0">
              <a:latin typeface="Arial Unicode MS" pitchFamily="34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352928" cy="1215008"/>
          </a:xfrm>
        </p:spPr>
        <p:txBody>
          <a:bodyPr/>
          <a:lstStyle/>
          <a:p>
            <a:r>
              <a:rPr lang="es-ES" sz="2200" dirty="0" err="1">
                <a:solidFill>
                  <a:schemeClr val="tx2"/>
                </a:solidFill>
                <a:latin typeface="Arial Black" pitchFamily="34" charset="0"/>
              </a:rPr>
              <a:t>Eraginkortasun</a:t>
            </a:r>
            <a:r>
              <a:rPr lang="es-ES" sz="2200" dirty="0">
                <a:solidFill>
                  <a:schemeClr val="tx2"/>
                </a:solidFill>
                <a:latin typeface="Arial Black" pitchFamily="34" charset="0"/>
              </a:rPr>
              <a:t> eta </a:t>
            </a:r>
            <a:r>
              <a:rPr lang="es-ES" sz="2200" dirty="0" err="1">
                <a:solidFill>
                  <a:schemeClr val="tx2"/>
                </a:solidFill>
                <a:latin typeface="Arial Black" pitchFamily="34" charset="0"/>
              </a:rPr>
              <a:t>segurtasunaren</a:t>
            </a:r>
            <a:r>
              <a:rPr lang="es-ES" sz="22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200" dirty="0" err="1">
                <a:solidFill>
                  <a:schemeClr val="tx2"/>
                </a:solidFill>
                <a:latin typeface="Arial Black" pitchFamily="34" charset="0"/>
              </a:rPr>
              <a:t>konparaketa</a:t>
            </a:r>
            <a:r>
              <a:rPr lang="es-ES" sz="2200" dirty="0">
                <a:solidFill>
                  <a:schemeClr val="tx2"/>
                </a:solidFill>
                <a:latin typeface="Arial Black" pitchFamily="34" charset="0"/>
              </a:rPr>
              <a:t> (</a:t>
            </a:r>
            <a:r>
              <a:rPr lang="es-ES" sz="2200" dirty="0" smtClean="0">
                <a:solidFill>
                  <a:schemeClr val="tx2"/>
                </a:solidFill>
                <a:latin typeface="Arial Black" pitchFamily="34" charset="0"/>
              </a:rPr>
              <a:t>III):</a:t>
            </a:r>
            <a:r>
              <a:rPr lang="es-ES" sz="3200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" sz="32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Serotoninaren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 eta </a:t>
            </a: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noradrenalinaren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birkaptazioaren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inhibitzaileek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 (</a:t>
            </a: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SNBI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edo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 “</a:t>
            </a: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dualak</a:t>
            </a:r>
            <a:r>
              <a:rPr lang="es-ES" sz="2000" dirty="0" smtClean="0">
                <a:solidFill>
                  <a:schemeClr val="tx2"/>
                </a:solidFill>
                <a:latin typeface="Arial Black" pitchFamily="34" charset="0"/>
              </a:rPr>
              <a:t>”)</a:t>
            </a:r>
            <a:endParaRPr lang="es-ES" sz="2400" b="1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09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sz="4000" dirty="0" err="1" smtClean="0">
                <a:solidFill>
                  <a:schemeClr val="tx2"/>
                </a:solidFill>
                <a:latin typeface="Arial Black" pitchFamily="34" charset="0"/>
              </a:rPr>
              <a:t>Aurkibidea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83568" y="1124744"/>
            <a:ext cx="7772400" cy="411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bg1"/>
              </a:buClr>
            </a:pPr>
            <a:r>
              <a:rPr lang="es-ES" sz="3000" dirty="0" err="1" smtClean="0">
                <a:solidFill>
                  <a:schemeClr val="bg1"/>
                </a:solidFill>
              </a:rPr>
              <a:t>SARRERA</a:t>
            </a:r>
            <a:endParaRPr lang="es-ES" sz="30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sz="3000" dirty="0" err="1">
                <a:solidFill>
                  <a:schemeClr val="bg1"/>
                </a:solidFill>
              </a:rPr>
              <a:t>DIAGNOSTIKOA</a:t>
            </a:r>
            <a:endParaRPr lang="es-ES" sz="30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sz="3000" dirty="0" err="1">
                <a:solidFill>
                  <a:schemeClr val="bg1"/>
                </a:solidFill>
              </a:rPr>
              <a:t>TRATAMENDUA</a:t>
            </a:r>
            <a:endParaRPr lang="es-ES" sz="30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sz="3000" dirty="0" err="1" smtClean="0">
                <a:solidFill>
                  <a:schemeClr val="bg1"/>
                </a:solidFill>
              </a:rPr>
              <a:t>ANTIDEPRESIBOEN</a:t>
            </a:r>
            <a:r>
              <a:rPr lang="es-ES" sz="3000" dirty="0" smtClean="0">
                <a:solidFill>
                  <a:schemeClr val="bg1"/>
                </a:solidFill>
              </a:rPr>
              <a:t> </a:t>
            </a:r>
            <a:r>
              <a:rPr lang="es-ES" sz="3000" dirty="0" err="1">
                <a:solidFill>
                  <a:schemeClr val="bg1"/>
                </a:solidFill>
              </a:rPr>
              <a:t>HAUTAKETA</a:t>
            </a:r>
            <a:endParaRPr lang="es-ES" sz="30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sz="3000" dirty="0" err="1" smtClean="0">
                <a:solidFill>
                  <a:schemeClr val="bg1"/>
                </a:solidFill>
              </a:rPr>
              <a:t>JARRAIPENA</a:t>
            </a:r>
            <a:endParaRPr lang="es-ES" sz="30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sz="3000" dirty="0" err="1">
                <a:solidFill>
                  <a:schemeClr val="bg1"/>
                </a:solidFill>
              </a:rPr>
              <a:t>ZER</a:t>
            </a:r>
            <a:r>
              <a:rPr lang="es-ES" sz="3000" dirty="0">
                <a:solidFill>
                  <a:schemeClr val="bg1"/>
                </a:solidFill>
              </a:rPr>
              <a:t> </a:t>
            </a:r>
            <a:r>
              <a:rPr lang="es-ES" sz="3000" dirty="0" err="1">
                <a:solidFill>
                  <a:schemeClr val="bg1"/>
                </a:solidFill>
              </a:rPr>
              <a:t>EGIN</a:t>
            </a:r>
            <a:r>
              <a:rPr lang="es-ES" sz="3000" dirty="0">
                <a:solidFill>
                  <a:schemeClr val="bg1"/>
                </a:solidFill>
              </a:rPr>
              <a:t> </a:t>
            </a:r>
            <a:r>
              <a:rPr lang="es-ES" sz="3000" dirty="0" err="1">
                <a:solidFill>
                  <a:schemeClr val="bg1"/>
                </a:solidFill>
              </a:rPr>
              <a:t>PAZIENTEAK</a:t>
            </a:r>
            <a:r>
              <a:rPr lang="es-ES" sz="3000" dirty="0">
                <a:solidFill>
                  <a:schemeClr val="bg1"/>
                </a:solidFill>
              </a:rPr>
              <a:t> </a:t>
            </a:r>
            <a:r>
              <a:rPr lang="es-ES" sz="3000" dirty="0" err="1" smtClean="0">
                <a:solidFill>
                  <a:schemeClr val="bg1"/>
                </a:solidFill>
              </a:rPr>
              <a:t>ERANTZUTEN</a:t>
            </a:r>
            <a:r>
              <a:rPr lang="es-ES" sz="3000" dirty="0" smtClean="0">
                <a:solidFill>
                  <a:schemeClr val="bg1"/>
                </a:solidFill>
              </a:rPr>
              <a:t> EZ </a:t>
            </a:r>
            <a:r>
              <a:rPr lang="es-ES" sz="3000" dirty="0" err="1">
                <a:solidFill>
                  <a:schemeClr val="bg1"/>
                </a:solidFill>
              </a:rPr>
              <a:t>BADU</a:t>
            </a:r>
            <a:r>
              <a:rPr lang="es-ES" sz="3000" dirty="0">
                <a:solidFill>
                  <a:schemeClr val="bg1"/>
                </a:solidFill>
              </a:rPr>
              <a:t>?</a:t>
            </a:r>
          </a:p>
          <a:p>
            <a:pPr>
              <a:buClr>
                <a:schemeClr val="bg1"/>
              </a:buClr>
            </a:pPr>
            <a:r>
              <a:rPr lang="es-ES" sz="3000" dirty="0" err="1" smtClean="0">
                <a:solidFill>
                  <a:schemeClr val="bg1"/>
                </a:solidFill>
              </a:rPr>
              <a:t>IRAUPENA</a:t>
            </a:r>
            <a:r>
              <a:rPr lang="es-ES" sz="3000" dirty="0" smtClean="0">
                <a:solidFill>
                  <a:schemeClr val="bg1"/>
                </a:solidFill>
              </a:rPr>
              <a:t> ETA </a:t>
            </a:r>
            <a:r>
              <a:rPr lang="es-ES" sz="3000" dirty="0" err="1" smtClean="0">
                <a:solidFill>
                  <a:schemeClr val="bg1"/>
                </a:solidFill>
              </a:rPr>
              <a:t>AMAIERA</a:t>
            </a:r>
            <a:endParaRPr lang="es-ES" sz="3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539552" y="1196752"/>
            <a:ext cx="8424936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b="1" dirty="0" err="1" smtClean="0">
                <a:latin typeface="Arial Unicode MS" pitchFamily="34" charset="-128"/>
              </a:rPr>
              <a:t>Trazodona</a:t>
            </a:r>
            <a:r>
              <a:rPr lang="es-ES" sz="2000" b="1" dirty="0" smtClean="0">
                <a:latin typeface="Arial Unicode MS" pitchFamily="34" charset="-128"/>
              </a:rPr>
              <a:t> </a:t>
            </a:r>
            <a:r>
              <a:rPr lang="es-ES" sz="2000" b="1" dirty="0">
                <a:latin typeface="Arial Unicode MS" pitchFamily="34" charset="-128"/>
              </a:rPr>
              <a:t>eta </a:t>
            </a:r>
            <a:r>
              <a:rPr lang="es-ES" sz="2000" b="1" dirty="0" err="1" smtClean="0">
                <a:latin typeface="Arial Unicode MS" pitchFamily="34" charset="-128"/>
              </a:rPr>
              <a:t>mirtazapina</a:t>
            </a:r>
            <a:r>
              <a:rPr lang="es-ES" sz="2000" dirty="0" smtClean="0">
                <a:latin typeface="Arial Unicode MS" pitchFamily="34" charset="-128"/>
              </a:rPr>
              <a:t>: </a:t>
            </a:r>
            <a:r>
              <a:rPr lang="es-ES" sz="2000" dirty="0" err="1">
                <a:latin typeface="Arial Unicode MS" pitchFamily="34" charset="-128"/>
              </a:rPr>
              <a:t>efektu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lasaigarri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handia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b="1" dirty="0" err="1" smtClean="0">
                <a:latin typeface="Arial Unicode MS" pitchFamily="34" charset="-128"/>
              </a:rPr>
              <a:t>Agomelatina</a:t>
            </a:r>
            <a:r>
              <a:rPr lang="es-ES" sz="2000" b="1" dirty="0" smtClean="0">
                <a:latin typeface="Arial Unicode MS" pitchFamily="34" charset="-128"/>
              </a:rPr>
              <a:t>: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hasi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>
                <a:latin typeface="Arial Unicode MS" pitchFamily="34" charset="-128"/>
              </a:rPr>
              <a:t>75 </a:t>
            </a:r>
            <a:r>
              <a:rPr lang="es-ES" sz="2000" dirty="0" err="1">
                <a:latin typeface="Arial Unicode MS" pitchFamily="34" charset="-128"/>
              </a:rPr>
              <a:t>urtetik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gorakoekin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</a:rPr>
              <a:t>Hepatitisa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pankreatitisa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suizidioan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pentsatzea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oldarkortasuna</a:t>
            </a:r>
            <a:r>
              <a:rPr lang="es-ES" sz="2000" dirty="0">
                <a:latin typeface="Arial Unicode MS" pitchFamily="34" charset="-128"/>
              </a:rPr>
              <a:t> eta Stevens-Johnson </a:t>
            </a:r>
            <a:r>
              <a:rPr lang="es-ES" sz="2000" dirty="0" err="1">
                <a:latin typeface="Arial Unicode MS" pitchFamily="34" charset="-128"/>
              </a:rPr>
              <a:t>sindromea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eragin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ditzake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b="1" dirty="0" err="1" smtClean="0">
                <a:latin typeface="Arial Unicode MS" pitchFamily="34" charset="-128"/>
              </a:rPr>
              <a:t>Bupropion</a:t>
            </a:r>
            <a:r>
              <a:rPr lang="es-ES" sz="2000" b="1" dirty="0" smtClean="0">
                <a:latin typeface="Arial Unicode MS" pitchFamily="34" charset="-128"/>
              </a:rPr>
              <a:t>: </a:t>
            </a:r>
            <a:r>
              <a:rPr lang="es-ES" sz="2000" dirty="0" err="1">
                <a:latin typeface="Arial Unicode MS" pitchFamily="34" charset="-128"/>
              </a:rPr>
              <a:t>efektu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neuropsikiatrikoek</a:t>
            </a:r>
            <a:r>
              <a:rPr lang="es-ES" sz="2000" dirty="0" smtClean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erreakzio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alergiko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gogorrak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>
                <a:latin typeface="Arial Unicode MS" pitchFamily="34" charset="-128"/>
              </a:rPr>
              <a:t>eta </a:t>
            </a:r>
            <a:r>
              <a:rPr lang="es-ES" sz="2000" dirty="0" err="1">
                <a:latin typeface="Arial Unicode MS" pitchFamily="34" charset="-128"/>
              </a:rPr>
              <a:t>sortzetiko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akatsak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b="1" dirty="0" err="1" smtClean="0">
                <a:latin typeface="Arial Unicode MS" pitchFamily="34" charset="-128"/>
              </a:rPr>
              <a:t>Bortioxetina</a:t>
            </a:r>
            <a:r>
              <a:rPr lang="es-ES" sz="2000" dirty="0" smtClean="0">
                <a:latin typeface="Arial Unicode MS" pitchFamily="34" charset="-128"/>
              </a:rPr>
              <a:t>: </a:t>
            </a:r>
            <a:r>
              <a:rPr lang="es-ES" sz="2000" dirty="0" err="1" smtClean="0">
                <a:latin typeface="Arial Unicode MS" pitchFamily="34" charset="-128"/>
              </a:rPr>
              <a:t>ebidentzia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mugatua</a:t>
            </a:r>
            <a:r>
              <a:rPr lang="es-ES" sz="2000" dirty="0" smtClean="0">
                <a:latin typeface="Arial Unicode MS" pitchFamily="34" charset="-128"/>
              </a:rPr>
              <a:t>. </a:t>
            </a:r>
            <a:r>
              <a:rPr lang="es-ES" sz="2000" dirty="0" err="1" smtClean="0">
                <a:latin typeface="Arial Unicode MS" pitchFamily="34" charset="-128"/>
              </a:rPr>
              <a:t>SBIS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>
                <a:latin typeface="Arial Unicode MS" pitchFamily="34" charset="-128"/>
              </a:rPr>
              <a:t>eta </a:t>
            </a:r>
            <a:r>
              <a:rPr lang="es-ES" sz="2000" dirty="0" err="1">
                <a:latin typeface="Arial Unicode MS" pitchFamily="34" charset="-128"/>
              </a:rPr>
              <a:t>SNBIen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antzeko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profila</a:t>
            </a:r>
            <a:r>
              <a:rPr lang="es-ES" sz="2000" dirty="0" smtClean="0">
                <a:latin typeface="Arial Unicode MS" pitchFamily="34" charset="-128"/>
              </a:rPr>
              <a:t> du </a:t>
            </a:r>
            <a:r>
              <a:rPr lang="es-ES" sz="2000" dirty="0" err="1">
                <a:latin typeface="Arial Unicode MS" pitchFamily="34" charset="-128"/>
              </a:rPr>
              <a:t>segurtasunari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dagokionez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baina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goragaleen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intzidentzia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handiagoa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kostu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handiagoa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ditu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b="1" dirty="0" err="1" smtClean="0">
                <a:latin typeface="Arial Unicode MS" pitchFamily="34" charset="-128"/>
              </a:rPr>
              <a:t>Tianeptina</a:t>
            </a:r>
            <a:r>
              <a:rPr lang="es-ES" sz="2000" b="1" dirty="0" smtClean="0">
                <a:latin typeface="Arial Unicode MS" pitchFamily="34" charset="-128"/>
              </a:rPr>
              <a:t>: </a:t>
            </a:r>
            <a:r>
              <a:rPr lang="es-ES" sz="2000" dirty="0" err="1" smtClean="0">
                <a:latin typeface="Arial Unicode MS" pitchFamily="34" charset="-128"/>
              </a:rPr>
              <a:t>ATZa</a:t>
            </a:r>
            <a:r>
              <a:rPr lang="es-ES" sz="2000" dirty="0" smtClean="0">
                <a:latin typeface="Arial Unicode MS" pitchFamily="34" charset="-128"/>
              </a:rPr>
              <a:t>, </a:t>
            </a:r>
            <a:r>
              <a:rPr lang="es-ES" sz="2000" dirty="0" err="1" smtClean="0">
                <a:latin typeface="Arial Unicode MS" pitchFamily="34" charset="-128"/>
              </a:rPr>
              <a:t>baimendu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gabekoa</a:t>
            </a:r>
            <a:r>
              <a:rPr lang="es-ES" sz="2000" dirty="0" smtClean="0">
                <a:latin typeface="Arial Unicode MS" pitchFamily="34" charset="-128"/>
              </a:rPr>
              <a:t> /</a:t>
            </a:r>
            <a:r>
              <a:rPr lang="es-ES" sz="2000" dirty="0" err="1" smtClean="0">
                <a:latin typeface="Arial Unicode MS" pitchFamily="34" charset="-128"/>
              </a:rPr>
              <a:t>merkatutik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kendua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beste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herrialde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batzuetan</a:t>
            </a:r>
            <a:r>
              <a:rPr lang="es-ES" sz="2000" dirty="0" smtClean="0">
                <a:latin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</a:rPr>
              <a:t>Hepatitisa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larruazaleko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erreakzio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larriak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eragin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ditzake</a:t>
            </a:r>
            <a:r>
              <a:rPr lang="es-ES" sz="2000" dirty="0">
                <a:latin typeface="Arial Unicode MS" pitchFamily="34" charset="-128"/>
              </a:rPr>
              <a:t>, eta </a:t>
            </a:r>
            <a:r>
              <a:rPr lang="es-ES" sz="2000" dirty="0" err="1">
                <a:latin typeface="Arial Unicode MS" pitchFamily="34" charset="-128"/>
              </a:rPr>
              <a:t>adikzioa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sortzeko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potentzial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handia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du.</a:t>
            </a:r>
            <a:endParaRPr lang="es-ES" sz="2000" dirty="0">
              <a:latin typeface="Arial Unicode MS" pitchFamily="34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507288" cy="1143000"/>
          </a:xfrm>
        </p:spPr>
        <p:txBody>
          <a:bodyPr/>
          <a:lstStyle/>
          <a:p>
            <a:r>
              <a:rPr lang="fi-FI" sz="2200" dirty="0">
                <a:solidFill>
                  <a:schemeClr val="tx2"/>
                </a:solidFill>
                <a:latin typeface="Arial Black" pitchFamily="34" charset="0"/>
              </a:rPr>
              <a:t>Eraginkortasun eta segurtasunaren </a:t>
            </a:r>
            <a:r>
              <a:rPr lang="fi-FI" sz="2200" dirty="0" smtClean="0">
                <a:solidFill>
                  <a:schemeClr val="tx2"/>
                </a:solidFill>
                <a:latin typeface="Arial Black" pitchFamily="34" charset="0"/>
              </a:rPr>
              <a:t>konparaketa </a:t>
            </a:r>
            <a:r>
              <a:rPr lang="es-ES" sz="2200" dirty="0" smtClean="0">
                <a:solidFill>
                  <a:schemeClr val="tx2"/>
                </a:solidFill>
                <a:latin typeface="Arial Black" pitchFamily="34" charset="0"/>
              </a:rPr>
              <a:t>(IV):</a:t>
            </a:r>
            <a:r>
              <a:rPr lang="es-ES" sz="3200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" sz="32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" sz="2400" dirty="0" err="1" smtClean="0">
                <a:solidFill>
                  <a:schemeClr val="tx2"/>
                </a:solidFill>
                <a:latin typeface="Arial Black" pitchFamily="34" charset="0"/>
              </a:rPr>
              <a:t>Beste</a:t>
            </a:r>
            <a:r>
              <a:rPr lang="es-ES" sz="24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400" dirty="0" err="1">
                <a:solidFill>
                  <a:schemeClr val="tx2"/>
                </a:solidFill>
                <a:latin typeface="Arial Black" pitchFamily="34" charset="0"/>
              </a:rPr>
              <a:t>antidepresibo</a:t>
            </a:r>
            <a:r>
              <a:rPr lang="es-ES" sz="24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400" dirty="0" err="1">
                <a:solidFill>
                  <a:schemeClr val="tx2"/>
                </a:solidFill>
                <a:latin typeface="Arial Black" pitchFamily="34" charset="0"/>
              </a:rPr>
              <a:t>batzuk</a:t>
            </a:r>
            <a:endParaRPr lang="es-ES" sz="2800" b="1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95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63" y="32544"/>
            <a:ext cx="8254008" cy="1116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59" y="1293366"/>
            <a:ext cx="8254008" cy="385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151947"/>
            <a:ext cx="5400600" cy="18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44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26" y="404664"/>
            <a:ext cx="8462630" cy="1145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99955"/>
            <a:ext cx="6552728" cy="218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76" y="1700808"/>
            <a:ext cx="8481730" cy="304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2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9546"/>
            <a:ext cx="7841564" cy="1061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231734"/>
            <a:ext cx="6056312" cy="20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96" y="1226881"/>
            <a:ext cx="7839320" cy="3930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911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95268"/>
            <a:ext cx="6290320" cy="6187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708340"/>
          </a:xfrm>
        </p:spPr>
        <p:txBody>
          <a:bodyPr/>
          <a:lstStyle/>
          <a:p>
            <a:r>
              <a:rPr lang="es-ES" sz="1600" dirty="0" smtClean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rPr>
              <a:t>2. Taula. </a:t>
            </a:r>
            <a:r>
              <a:rPr lang="es-ES" sz="2400" dirty="0" err="1" smtClean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rPr>
              <a:t>Antidepresiboen</a:t>
            </a:r>
            <a:r>
              <a:rPr lang="es-ES" sz="2400" dirty="0" smtClean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2400" dirty="0" err="1" smtClean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rPr>
              <a:t>interakzio</a:t>
            </a:r>
            <a:r>
              <a:rPr lang="es-ES" sz="2400" dirty="0" smtClean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2400" dirty="0" err="1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rPr>
              <a:t>ohikoenak</a:t>
            </a:r>
            <a:r>
              <a:rPr lang="es-ES" sz="24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309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63586" y="404664"/>
            <a:ext cx="7560840" cy="936104"/>
          </a:xfrm>
        </p:spPr>
        <p:txBody>
          <a:bodyPr/>
          <a:lstStyle/>
          <a:p>
            <a:r>
              <a:rPr lang="es-ES" sz="1600" dirty="0" smtClean="0">
                <a:solidFill>
                  <a:schemeClr val="tx2"/>
                </a:solidFill>
                <a:latin typeface="Arial Black" pitchFamily="34" charset="0"/>
              </a:rPr>
              <a:t>3. Taula. </a:t>
            </a:r>
            <a:r>
              <a:rPr lang="es-ES" sz="2800" dirty="0" err="1" smtClean="0">
                <a:solidFill>
                  <a:schemeClr val="tx2"/>
                </a:solidFill>
                <a:latin typeface="Arial Black" pitchFamily="34" charset="0"/>
              </a:rPr>
              <a:t>Tratamendua</a:t>
            </a:r>
            <a:r>
              <a:rPr lang="es-ES" sz="28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800" dirty="0" err="1">
                <a:solidFill>
                  <a:schemeClr val="tx2"/>
                </a:solidFill>
                <a:latin typeface="Arial Black" pitchFamily="34" charset="0"/>
              </a:rPr>
              <a:t>indibidualizatzea</a:t>
            </a:r>
            <a:r>
              <a:rPr lang="es-ES" sz="2800" dirty="0">
                <a:solidFill>
                  <a:schemeClr val="tx2"/>
                </a:solidFill>
                <a:latin typeface="Arial Black" pitchFamily="34" charset="0"/>
              </a:rPr>
              <a:t>, </a:t>
            </a:r>
            <a:r>
              <a:rPr lang="es-ES" sz="2800" dirty="0" err="1">
                <a:solidFill>
                  <a:schemeClr val="tx2"/>
                </a:solidFill>
                <a:latin typeface="Arial Black" pitchFamily="34" charset="0"/>
              </a:rPr>
              <a:t>egoera</a:t>
            </a:r>
            <a:r>
              <a:rPr lang="es-ES" sz="28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800" dirty="0" err="1" smtClean="0">
                <a:solidFill>
                  <a:schemeClr val="tx2"/>
                </a:solidFill>
                <a:latin typeface="Arial Black" pitchFamily="34" charset="0"/>
              </a:rPr>
              <a:t>berezietan</a:t>
            </a:r>
            <a:endParaRPr lang="es-ES" sz="2800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52" y="1628800"/>
            <a:ext cx="8840343" cy="285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618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38054" y="188640"/>
            <a:ext cx="9028394" cy="648072"/>
          </a:xfrm>
        </p:spPr>
        <p:txBody>
          <a:bodyPr/>
          <a:lstStyle/>
          <a:p>
            <a:r>
              <a:rPr lang="es-ES" sz="1600" dirty="0" smtClean="0">
                <a:solidFill>
                  <a:schemeClr val="tx2"/>
                </a:solidFill>
                <a:latin typeface="Arial Black" pitchFamily="34" charset="0"/>
              </a:rPr>
              <a:t>3.Taula.</a:t>
            </a:r>
            <a:r>
              <a:rPr lang="es-ES" sz="24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400" dirty="0" err="1" smtClean="0">
                <a:solidFill>
                  <a:schemeClr val="tx2"/>
                </a:solidFill>
                <a:latin typeface="Arial Black" pitchFamily="34" charset="0"/>
              </a:rPr>
              <a:t>Tratamendua</a:t>
            </a:r>
            <a:r>
              <a:rPr lang="es-ES" sz="24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400" dirty="0" err="1">
                <a:solidFill>
                  <a:schemeClr val="tx2"/>
                </a:solidFill>
                <a:latin typeface="Arial Black" pitchFamily="34" charset="0"/>
              </a:rPr>
              <a:t>indibidualizatzea</a:t>
            </a:r>
            <a:r>
              <a:rPr lang="es-ES" sz="2400" dirty="0" smtClean="0">
                <a:solidFill>
                  <a:schemeClr val="tx2"/>
                </a:solidFill>
                <a:latin typeface="Arial Black" pitchFamily="34" charset="0"/>
              </a:rPr>
              <a:t>, </a:t>
            </a:r>
            <a:r>
              <a:rPr lang="es-ES" sz="2400" dirty="0" err="1" smtClean="0">
                <a:solidFill>
                  <a:schemeClr val="tx2"/>
                </a:solidFill>
                <a:latin typeface="Arial Black" pitchFamily="34" charset="0"/>
              </a:rPr>
              <a:t>komorbilitatean</a:t>
            </a:r>
            <a:r>
              <a:rPr lang="es-ES" sz="2400" dirty="0" smtClean="0">
                <a:solidFill>
                  <a:schemeClr val="tx2"/>
                </a:solidFill>
                <a:latin typeface="Arial Black" pitchFamily="34" charset="0"/>
              </a:rPr>
              <a:t> (I)</a:t>
            </a:r>
            <a:endParaRPr lang="es-ES" sz="2400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9" y="1368996"/>
            <a:ext cx="8662518" cy="5489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9" y="940984"/>
            <a:ext cx="8640960" cy="482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3394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15517" y="332656"/>
            <a:ext cx="8712968" cy="648072"/>
          </a:xfrm>
        </p:spPr>
        <p:txBody>
          <a:bodyPr/>
          <a:lstStyle/>
          <a:p>
            <a:r>
              <a:rPr lang="es-ES" sz="1600" dirty="0" smtClean="0">
                <a:solidFill>
                  <a:schemeClr val="tx2"/>
                </a:solidFill>
                <a:latin typeface="Arial Black" pitchFamily="34" charset="0"/>
              </a:rPr>
              <a:t>3. Taula. </a:t>
            </a:r>
            <a:r>
              <a:rPr lang="es-ES" sz="2400" dirty="0" err="1" smtClean="0">
                <a:solidFill>
                  <a:schemeClr val="tx2"/>
                </a:solidFill>
                <a:latin typeface="Arial Black" pitchFamily="34" charset="0"/>
              </a:rPr>
              <a:t>Tratamendua</a:t>
            </a:r>
            <a:r>
              <a:rPr lang="es-ES" sz="24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400" dirty="0" err="1">
                <a:solidFill>
                  <a:schemeClr val="tx2"/>
                </a:solidFill>
                <a:latin typeface="Arial Black" pitchFamily="34" charset="0"/>
              </a:rPr>
              <a:t>indibidualizatzea</a:t>
            </a:r>
            <a:r>
              <a:rPr lang="es-ES" sz="2400" dirty="0">
                <a:solidFill>
                  <a:schemeClr val="tx2"/>
                </a:solidFill>
                <a:latin typeface="Arial Black" pitchFamily="34" charset="0"/>
              </a:rPr>
              <a:t>, </a:t>
            </a:r>
            <a:r>
              <a:rPr lang="es-ES" sz="2400" dirty="0" err="1" smtClean="0">
                <a:solidFill>
                  <a:schemeClr val="tx2"/>
                </a:solidFill>
                <a:latin typeface="Arial Black" pitchFamily="34" charset="0"/>
              </a:rPr>
              <a:t>komorbilitatean</a:t>
            </a:r>
            <a:r>
              <a:rPr lang="es-ES" sz="2400" dirty="0" smtClean="0">
                <a:solidFill>
                  <a:schemeClr val="tx2"/>
                </a:solidFill>
                <a:latin typeface="Arial Black" pitchFamily="34" charset="0"/>
              </a:rPr>
              <a:t> (II)</a:t>
            </a:r>
            <a:endParaRPr lang="es-ES" sz="2400" dirty="0">
              <a:solidFill>
                <a:schemeClr val="tx2"/>
              </a:solidFill>
              <a:latin typeface="Arial Black" pitchFamily="34" charset="0"/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1" y="1233443"/>
            <a:ext cx="9144000" cy="5512352"/>
            <a:chOff x="207268" y="940984"/>
            <a:chExt cx="8657345" cy="5080303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269" y="940984"/>
              <a:ext cx="8640960" cy="4820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269" y="1422996"/>
              <a:ext cx="8640960" cy="351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268" y="1774730"/>
              <a:ext cx="8657345" cy="4246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662229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lang="es-ES" dirty="0" err="1" smtClean="0">
                <a:solidFill>
                  <a:schemeClr val="tx2"/>
                </a:solidFill>
                <a:latin typeface="Arial Black" pitchFamily="34" charset="0"/>
              </a:rPr>
              <a:t>Jarraipena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980728"/>
            <a:ext cx="8424936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200" b="1" dirty="0" err="1" smtClean="0">
                <a:latin typeface="Arial Unicode MS" pitchFamily="34" charset="-128"/>
              </a:rPr>
              <a:t>Jarraipen</a:t>
            </a:r>
            <a:r>
              <a:rPr lang="es-ES" sz="2200" b="1" dirty="0" smtClean="0">
                <a:latin typeface="Arial Unicode MS" pitchFamily="34" charset="-128"/>
              </a:rPr>
              <a:t>-plan </a:t>
            </a:r>
            <a:r>
              <a:rPr lang="es-ES" sz="2200" b="1" dirty="0" err="1">
                <a:latin typeface="Arial Unicode MS" pitchFamily="34" charset="-128"/>
              </a:rPr>
              <a:t>egituratu</a:t>
            </a:r>
            <a:r>
              <a:rPr lang="es-ES" sz="2200" b="1" dirty="0">
                <a:latin typeface="Arial Unicode MS" pitchFamily="34" charset="-128"/>
              </a:rPr>
              <a:t> eta </a:t>
            </a:r>
            <a:r>
              <a:rPr lang="es-ES" sz="2200" b="1" dirty="0" err="1">
                <a:latin typeface="Arial Unicode MS" pitchFamily="34" charset="-128"/>
              </a:rPr>
              <a:t>indibidualizatu</a:t>
            </a:r>
            <a:r>
              <a:rPr lang="es-ES" sz="2200" b="1" dirty="0">
                <a:latin typeface="Arial Unicode MS" pitchFamily="34" charset="-128"/>
              </a:rPr>
              <a:t> </a:t>
            </a:r>
            <a:r>
              <a:rPr lang="es-ES" sz="2200" b="1" dirty="0" err="1">
                <a:latin typeface="Arial Unicode MS" pitchFamily="34" charset="-128"/>
              </a:rPr>
              <a:t>bat</a:t>
            </a:r>
            <a:r>
              <a:rPr lang="es-ES" sz="2200" b="1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ezartzea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gomendatzen</a:t>
            </a:r>
            <a:r>
              <a:rPr lang="es-ES" sz="2200" dirty="0">
                <a:latin typeface="Arial Unicode MS" pitchFamily="34" charset="-128"/>
              </a:rPr>
              <a:t> da. </a:t>
            </a:r>
            <a:r>
              <a:rPr lang="es-ES" sz="2200" dirty="0" err="1" smtClean="0">
                <a:latin typeface="Arial Unicode MS" pitchFamily="34" charset="-128"/>
              </a:rPr>
              <a:t>Hauen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menpe</a:t>
            </a:r>
            <a:r>
              <a:rPr lang="es-ES" sz="2200" dirty="0" smtClean="0">
                <a:latin typeface="Arial Unicode MS" pitchFamily="34" charset="-128"/>
              </a:rPr>
              <a:t>: </a:t>
            </a:r>
            <a:r>
              <a:rPr lang="es-ES" sz="2200" dirty="0" err="1">
                <a:latin typeface="Arial Unicode MS" pitchFamily="34" charset="-128"/>
              </a:rPr>
              <a:t>koadroaren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larritasuna</a:t>
            </a:r>
            <a:r>
              <a:rPr lang="es-ES" sz="2200" dirty="0">
                <a:latin typeface="Arial Unicode MS" pitchFamily="34" charset="-128"/>
              </a:rPr>
              <a:t>, </a:t>
            </a:r>
            <a:r>
              <a:rPr lang="es-ES" sz="2200" dirty="0" err="1" smtClean="0">
                <a:latin typeface="Arial Unicode MS" pitchFamily="34" charset="-128"/>
              </a:rPr>
              <a:t>komorbilitatea</a:t>
            </a:r>
            <a:r>
              <a:rPr lang="es-ES" sz="2200" dirty="0">
                <a:latin typeface="Arial Unicode MS" pitchFamily="34" charset="-128"/>
              </a:rPr>
              <a:t>, </a:t>
            </a:r>
            <a:r>
              <a:rPr lang="es-ES" sz="2200" dirty="0" err="1">
                <a:latin typeface="Arial Unicode MS" pitchFamily="34" charset="-128"/>
              </a:rPr>
              <a:t>tratamendurako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elkarlana</a:t>
            </a:r>
            <a:r>
              <a:rPr lang="es-ES" sz="2200" dirty="0">
                <a:latin typeface="Arial Unicode MS" pitchFamily="34" charset="-128"/>
              </a:rPr>
              <a:t>, babes </a:t>
            </a:r>
            <a:r>
              <a:rPr lang="es-ES" sz="2200" dirty="0" err="1">
                <a:latin typeface="Arial Unicode MS" pitchFamily="34" charset="-128"/>
              </a:rPr>
              <a:t>soziala</a:t>
            </a:r>
            <a:r>
              <a:rPr lang="es-ES" sz="2200" dirty="0">
                <a:latin typeface="Arial Unicode MS" pitchFamily="34" charset="-128"/>
              </a:rPr>
              <a:t> eta </a:t>
            </a:r>
            <a:r>
              <a:rPr lang="es-ES" sz="2200" dirty="0" smtClean="0">
                <a:latin typeface="Arial Unicode MS" pitchFamily="34" charset="-128"/>
              </a:rPr>
              <a:t>albo-</a:t>
            </a:r>
            <a:r>
              <a:rPr lang="es-ES" sz="2200" dirty="0" err="1" smtClean="0">
                <a:latin typeface="Arial Unicode MS" pitchFamily="34" charset="-128"/>
              </a:rPr>
              <a:t>ondorioen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larritasuna</a:t>
            </a:r>
            <a:r>
              <a:rPr lang="es-ES" sz="2200" dirty="0">
                <a:latin typeface="Arial Unicode MS" pitchFamily="34" charset="-128"/>
              </a:rPr>
              <a:t> eta </a:t>
            </a:r>
            <a:r>
              <a:rPr lang="es-ES" sz="2200" dirty="0" err="1" smtClean="0">
                <a:latin typeface="Arial Unicode MS" pitchFamily="34" charset="-128"/>
              </a:rPr>
              <a:t>maiztasuna</a:t>
            </a:r>
            <a:r>
              <a:rPr lang="es-ES" sz="2200" dirty="0" smtClean="0">
                <a:latin typeface="Arial Unicode MS" pitchFamily="34" charset="-128"/>
              </a:rPr>
              <a:t>. </a:t>
            </a:r>
            <a:endParaRPr lang="es-ES" sz="22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200" b="1" dirty="0" err="1">
                <a:latin typeface="Arial Unicode MS" pitchFamily="34" charset="-128"/>
              </a:rPr>
              <a:t>Hobekuntzen</a:t>
            </a:r>
            <a:r>
              <a:rPr lang="es-ES" sz="2200" b="1" dirty="0">
                <a:latin typeface="Arial Unicode MS" pitchFamily="34" charset="-128"/>
              </a:rPr>
              <a:t> % 60 </a:t>
            </a:r>
            <a:r>
              <a:rPr lang="es-ES" sz="2200" b="1" dirty="0" err="1">
                <a:latin typeface="Arial Unicode MS" pitchFamily="34" charset="-128"/>
              </a:rPr>
              <a:t>tratamenduaren</a:t>
            </a:r>
            <a:r>
              <a:rPr lang="es-ES" sz="2200" b="1" dirty="0">
                <a:latin typeface="Arial Unicode MS" pitchFamily="34" charset="-128"/>
              </a:rPr>
              <a:t> </a:t>
            </a:r>
            <a:r>
              <a:rPr lang="es-ES" sz="2200" b="1" dirty="0" err="1">
                <a:latin typeface="Arial Unicode MS" pitchFamily="34" charset="-128"/>
              </a:rPr>
              <a:t>lehen</a:t>
            </a:r>
            <a:r>
              <a:rPr lang="es-ES" sz="2200" b="1" dirty="0">
                <a:latin typeface="Arial Unicode MS" pitchFamily="34" charset="-128"/>
              </a:rPr>
              <a:t> </a:t>
            </a:r>
            <a:r>
              <a:rPr lang="es-ES" sz="2200" b="1" dirty="0" err="1">
                <a:latin typeface="Arial Unicode MS" pitchFamily="34" charset="-128"/>
              </a:rPr>
              <a:t>bi</a:t>
            </a:r>
            <a:r>
              <a:rPr lang="es-ES" sz="2200" b="1" dirty="0">
                <a:latin typeface="Arial Unicode MS" pitchFamily="34" charset="-128"/>
              </a:rPr>
              <a:t> </a:t>
            </a:r>
            <a:r>
              <a:rPr lang="es-ES" sz="2200" b="1" dirty="0" err="1">
                <a:latin typeface="Arial Unicode MS" pitchFamily="34" charset="-128"/>
              </a:rPr>
              <a:t>astetan</a:t>
            </a:r>
            <a:r>
              <a:rPr lang="es-ES" sz="2200" b="1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gertatzen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dira</a:t>
            </a:r>
            <a:r>
              <a:rPr lang="es-ES" sz="2200" dirty="0">
                <a:latin typeface="Arial Unicode MS" pitchFamily="34" charset="-128"/>
              </a:rPr>
              <a:t>, </a:t>
            </a:r>
            <a:r>
              <a:rPr lang="es-ES" sz="2200" dirty="0" err="1">
                <a:latin typeface="Arial Unicode MS" pitchFamily="34" charset="-128"/>
              </a:rPr>
              <a:t>nahiz</a:t>
            </a:r>
            <a:r>
              <a:rPr lang="es-ES" sz="2200" dirty="0">
                <a:latin typeface="Arial Unicode MS" pitchFamily="34" charset="-128"/>
              </a:rPr>
              <a:t> eta </a:t>
            </a:r>
            <a:r>
              <a:rPr lang="es-ES" sz="2200" dirty="0" err="1">
                <a:latin typeface="Arial Unicode MS" pitchFamily="34" charset="-128"/>
              </a:rPr>
              <a:t>normalean</a:t>
            </a:r>
            <a:r>
              <a:rPr lang="es-ES" sz="2200" dirty="0">
                <a:latin typeface="Arial Unicode MS" pitchFamily="34" charset="-128"/>
              </a:rPr>
              <a:t> 4 </a:t>
            </a:r>
            <a:r>
              <a:rPr lang="es-ES" sz="2200" dirty="0" err="1">
                <a:latin typeface="Arial Unicode MS" pitchFamily="34" charset="-128"/>
              </a:rPr>
              <a:t>aste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behar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izaten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diren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efektu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osoa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ikusteko</a:t>
            </a:r>
            <a:r>
              <a:rPr lang="es-ES" sz="2200" dirty="0">
                <a:latin typeface="Arial Unicode MS" pitchFamily="34" charset="-128"/>
              </a:rPr>
              <a:t> (</a:t>
            </a:r>
            <a:r>
              <a:rPr lang="es-ES" sz="2200" dirty="0" err="1">
                <a:latin typeface="Arial Unicode MS" pitchFamily="34" charset="-128"/>
              </a:rPr>
              <a:t>adindunekin</a:t>
            </a:r>
            <a:r>
              <a:rPr lang="es-ES" sz="2200" dirty="0">
                <a:latin typeface="Arial Unicode MS" pitchFamily="34" charset="-128"/>
              </a:rPr>
              <a:t>, </a:t>
            </a:r>
            <a:r>
              <a:rPr lang="es-ES" sz="2200" dirty="0" err="1">
                <a:latin typeface="Arial Unicode MS" pitchFamily="34" charset="-128"/>
              </a:rPr>
              <a:t>gehiago</a:t>
            </a:r>
            <a:r>
              <a:rPr lang="es-ES" sz="2200" dirty="0" smtClean="0">
                <a:latin typeface="Arial Unicode MS" pitchFamily="34" charset="-128"/>
              </a:rPr>
              <a:t>).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200" dirty="0" err="1" smtClean="0">
                <a:latin typeface="Arial Unicode MS" pitchFamily="34" charset="-128"/>
              </a:rPr>
              <a:t>Gomendagarri</a:t>
            </a:r>
            <a:r>
              <a:rPr lang="es-ES" sz="2200" dirty="0" smtClean="0">
                <a:latin typeface="Arial Unicode MS" pitchFamily="34" charset="-128"/>
              </a:rPr>
              <a:t> da </a:t>
            </a:r>
            <a:r>
              <a:rPr lang="es-ES" sz="2200" dirty="0" err="1" smtClean="0">
                <a:latin typeface="Arial Unicode MS" pitchFamily="34" charset="-128"/>
              </a:rPr>
              <a:t>tratamenduari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erantzuna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ebaluatzea</a:t>
            </a:r>
            <a:r>
              <a:rPr lang="es-ES" sz="2200" dirty="0" smtClean="0">
                <a:latin typeface="Arial Unicode MS" pitchFamily="34" charset="-128"/>
              </a:rPr>
              <a:t>: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15 </a:t>
            </a:r>
            <a:r>
              <a:rPr lang="es-ES" sz="1800" dirty="0" err="1" smtClean="0">
                <a:latin typeface="Arial Unicode MS" pitchFamily="34" charset="-128"/>
              </a:rPr>
              <a:t>egunetara</a:t>
            </a:r>
            <a:r>
              <a:rPr lang="es-ES" sz="1800" dirty="0" smtClean="0">
                <a:latin typeface="Arial Unicode MS" pitchFamily="34" charset="-128"/>
              </a:rPr>
              <a:t>, </a:t>
            </a:r>
            <a:r>
              <a:rPr lang="es-ES" sz="1800" dirty="0" err="1" smtClean="0">
                <a:latin typeface="Arial Unicode MS" pitchFamily="34" charset="-128"/>
              </a:rPr>
              <a:t>orokorrean</a:t>
            </a:r>
            <a:endParaRPr lang="es-ES" sz="1800" dirty="0" smtClean="0">
              <a:latin typeface="Arial Unicode MS" pitchFamily="34" charset="-128"/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8 </a:t>
            </a:r>
            <a:r>
              <a:rPr lang="es-ES" sz="1800" dirty="0" err="1">
                <a:latin typeface="Arial Unicode MS" pitchFamily="34" charset="-128"/>
              </a:rPr>
              <a:t>egunetara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depresio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larrietan</a:t>
            </a:r>
            <a:r>
              <a:rPr lang="es-ES" sz="1800" dirty="0">
                <a:latin typeface="Arial Unicode MS" pitchFamily="34" charset="-128"/>
              </a:rPr>
              <a:t> eta 30 </a:t>
            </a:r>
            <a:r>
              <a:rPr lang="es-ES" sz="1800" dirty="0" err="1">
                <a:latin typeface="Arial Unicode MS" pitchFamily="34" charset="-128"/>
              </a:rPr>
              <a:t>urtetik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beherakoetan</a:t>
            </a:r>
            <a:endParaRPr lang="es-ES" sz="1800" dirty="0" smtClean="0">
              <a:latin typeface="Arial Unicode MS" pitchFamily="34" charset="-128"/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800" dirty="0" err="1" smtClean="0">
                <a:latin typeface="Arial Unicode MS" pitchFamily="34" charset="-128"/>
              </a:rPr>
              <a:t>Lehenago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suizidio-arriskua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badago</a:t>
            </a:r>
            <a:r>
              <a:rPr lang="es-ES" sz="1800" dirty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200" b="1" dirty="0" err="1">
                <a:latin typeface="Arial Unicode MS" pitchFamily="34" charset="-128"/>
              </a:rPr>
              <a:t>Hobekuntza</a:t>
            </a:r>
            <a:r>
              <a:rPr lang="es-ES" sz="2200" b="1" dirty="0">
                <a:latin typeface="Arial Unicode MS" pitchFamily="34" charset="-128"/>
              </a:rPr>
              <a:t> </a:t>
            </a:r>
            <a:r>
              <a:rPr lang="es-ES" sz="2200" b="1" dirty="0" err="1">
                <a:latin typeface="Arial Unicode MS" pitchFamily="34" charset="-128"/>
              </a:rPr>
              <a:t>goiztiarra</a:t>
            </a:r>
            <a:r>
              <a:rPr lang="es-ES" sz="2200" b="1" dirty="0">
                <a:latin typeface="Arial Unicode MS" pitchFamily="34" charset="-128"/>
              </a:rPr>
              <a:t> </a:t>
            </a:r>
            <a:r>
              <a:rPr lang="es-ES" sz="2200" b="1" dirty="0" err="1">
                <a:latin typeface="Arial Unicode MS" pitchFamily="34" charset="-128"/>
              </a:rPr>
              <a:t>erremisio</a:t>
            </a:r>
            <a:r>
              <a:rPr lang="es-ES" sz="2200" b="1" dirty="0">
                <a:latin typeface="Arial Unicode MS" pitchFamily="34" charset="-128"/>
              </a:rPr>
              <a:t> </a:t>
            </a:r>
            <a:r>
              <a:rPr lang="es-ES" sz="2200" b="1" dirty="0" err="1">
                <a:latin typeface="Arial Unicode MS" pitchFamily="34" charset="-128"/>
              </a:rPr>
              <a:t>posiblearen</a:t>
            </a:r>
            <a:r>
              <a:rPr lang="es-ES" sz="2200" b="1" dirty="0">
                <a:latin typeface="Arial Unicode MS" pitchFamily="34" charset="-128"/>
              </a:rPr>
              <a:t> </a:t>
            </a:r>
            <a:r>
              <a:rPr lang="es-ES" sz="2200" b="1" dirty="0" err="1">
                <a:latin typeface="Arial Unicode MS" pitchFamily="34" charset="-128"/>
              </a:rPr>
              <a:t>iragarlea</a:t>
            </a:r>
            <a:r>
              <a:rPr lang="es-ES" sz="2200" b="1" dirty="0">
                <a:latin typeface="Arial Unicode MS" pitchFamily="34" charset="-128"/>
              </a:rPr>
              <a:t> </a:t>
            </a:r>
            <a:r>
              <a:rPr lang="es-ES" sz="2200" b="1" dirty="0" smtClean="0">
                <a:latin typeface="Arial Unicode MS" pitchFamily="34" charset="-128"/>
              </a:rPr>
              <a:t>da. </a:t>
            </a:r>
            <a:endParaRPr lang="es-ES" sz="2200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861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516" y="116632"/>
            <a:ext cx="8982484" cy="973584"/>
          </a:xfrm>
        </p:spPr>
        <p:txBody>
          <a:bodyPr/>
          <a:lstStyle/>
          <a:p>
            <a:r>
              <a:rPr lang="es-ES" sz="2800" dirty="0" err="1" smtClean="0">
                <a:solidFill>
                  <a:schemeClr val="tx2"/>
                </a:solidFill>
                <a:latin typeface="Arial Black" pitchFamily="34" charset="0"/>
              </a:rPr>
              <a:t>Zer</a:t>
            </a:r>
            <a:r>
              <a:rPr lang="es-ES" sz="28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800" dirty="0" err="1" smtClean="0">
                <a:solidFill>
                  <a:schemeClr val="tx2"/>
                </a:solidFill>
                <a:latin typeface="Arial Black" pitchFamily="34" charset="0"/>
              </a:rPr>
              <a:t>egin</a:t>
            </a:r>
            <a:r>
              <a:rPr lang="es-ES" sz="28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800" dirty="0" err="1" smtClean="0">
                <a:solidFill>
                  <a:schemeClr val="tx2"/>
                </a:solidFill>
                <a:latin typeface="Arial Black" pitchFamily="34" charset="0"/>
              </a:rPr>
              <a:t>pazienteak</a:t>
            </a:r>
            <a:r>
              <a:rPr lang="es-ES" sz="28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800" dirty="0" err="1" smtClean="0">
                <a:solidFill>
                  <a:schemeClr val="tx2"/>
                </a:solidFill>
                <a:latin typeface="Arial Black" pitchFamily="34" charset="0"/>
              </a:rPr>
              <a:t>erantzuten</a:t>
            </a:r>
            <a:r>
              <a:rPr lang="es-ES" sz="28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800" dirty="0" err="1" smtClean="0">
                <a:solidFill>
                  <a:schemeClr val="tx2"/>
                </a:solidFill>
                <a:latin typeface="Arial Black" pitchFamily="34" charset="0"/>
              </a:rPr>
              <a:t>ez</a:t>
            </a:r>
            <a:r>
              <a:rPr lang="es-ES" sz="28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800" dirty="0" err="1" smtClean="0">
                <a:solidFill>
                  <a:schemeClr val="tx2"/>
                </a:solidFill>
                <a:latin typeface="Arial Black" pitchFamily="34" charset="0"/>
              </a:rPr>
              <a:t>badu</a:t>
            </a:r>
            <a:r>
              <a:rPr lang="es-ES" sz="2800" dirty="0" smtClean="0">
                <a:solidFill>
                  <a:schemeClr val="tx2"/>
                </a:solidFill>
                <a:latin typeface="Arial Black" pitchFamily="34" charset="0"/>
              </a:rPr>
              <a:t>? (I) </a:t>
            </a:r>
            <a:endParaRPr lang="es-ES" sz="28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536" y="980728"/>
            <a:ext cx="856895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2400" dirty="0" err="1" smtClean="0">
                <a:latin typeface="Arial Unicode MS" pitchFamily="34" charset="-128"/>
              </a:rPr>
              <a:t>Hobera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egiten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ez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badu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hasierako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ADakin</a:t>
            </a:r>
            <a:r>
              <a:rPr lang="es-ES" sz="2400" dirty="0" smtClean="0">
                <a:latin typeface="Arial Unicode MS" pitchFamily="34" charset="-128"/>
              </a:rPr>
              <a:t>, </a:t>
            </a:r>
            <a:r>
              <a:rPr lang="es-ES" sz="2400" dirty="0" err="1" smtClean="0">
                <a:latin typeface="Arial Unicode MS" pitchFamily="34" charset="-128"/>
              </a:rPr>
              <a:t>hau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gomendatzen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smtClean="0">
                <a:latin typeface="Arial Unicode MS" pitchFamily="34" charset="-128"/>
              </a:rPr>
              <a:t>da:</a:t>
            </a:r>
            <a:endParaRPr lang="es-ES" sz="2400" dirty="0">
              <a:latin typeface="Arial Unicode MS" pitchFamily="34" charset="-128"/>
            </a:endParaRPr>
          </a:p>
          <a:p>
            <a:pPr lvl="1" indent="-342900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Diagnostikoa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berrikusi</a:t>
            </a:r>
            <a:endParaRPr lang="es-ES" sz="2000" dirty="0">
              <a:latin typeface="Arial Unicode MS" pitchFamily="34" charset="-128"/>
            </a:endParaRPr>
          </a:p>
          <a:p>
            <a:pPr lvl="1" indent="-342900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Tratamenduarekiko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atxikidura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egiaztatu</a:t>
            </a:r>
            <a:endParaRPr lang="es-ES" sz="2000" dirty="0">
              <a:latin typeface="Arial Unicode MS" pitchFamily="34" charset="-128"/>
            </a:endParaRPr>
          </a:p>
          <a:p>
            <a:pPr lvl="1" indent="-342900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Baloratu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gaixoak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gaixotasunaren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kontzientziarik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baduen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aldaketarako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motibatuta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dagoen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komorbilitaterik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ote</a:t>
            </a:r>
            <a:r>
              <a:rPr lang="es-ES" sz="2000" dirty="0">
                <a:latin typeface="Arial Unicode MS" pitchFamily="34" charset="-128"/>
              </a:rPr>
              <a:t> den</a:t>
            </a: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endParaRPr lang="es-ES" sz="2400" b="1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2400" b="1" dirty="0" err="1" smtClean="0">
                <a:latin typeface="Arial Unicode MS" pitchFamily="34" charset="-128"/>
              </a:rPr>
              <a:t>Hirugarren</a:t>
            </a:r>
            <a:r>
              <a:rPr lang="es-ES" sz="2400" b="1" dirty="0" smtClean="0">
                <a:latin typeface="Arial Unicode MS" pitchFamily="34" charset="-128"/>
              </a:rPr>
              <a:t> </a:t>
            </a:r>
            <a:r>
              <a:rPr lang="es-ES" sz="2400" b="1" dirty="0" err="1">
                <a:latin typeface="Arial Unicode MS" pitchFamily="34" charset="-128"/>
              </a:rPr>
              <a:t>edo</a:t>
            </a:r>
            <a:r>
              <a:rPr lang="es-ES" sz="2400" b="1" dirty="0">
                <a:latin typeface="Arial Unicode MS" pitchFamily="34" charset="-128"/>
              </a:rPr>
              <a:t> </a:t>
            </a:r>
            <a:r>
              <a:rPr lang="es-ES" sz="2400" b="1" dirty="0" err="1">
                <a:latin typeface="Arial Unicode MS" pitchFamily="34" charset="-128"/>
              </a:rPr>
              <a:t>laugarren</a:t>
            </a:r>
            <a:r>
              <a:rPr lang="es-ES" sz="2400" b="1" dirty="0">
                <a:latin typeface="Arial Unicode MS" pitchFamily="34" charset="-128"/>
              </a:rPr>
              <a:t> astearen </a:t>
            </a:r>
            <a:r>
              <a:rPr lang="es-ES" sz="2400" b="1" dirty="0" err="1">
                <a:latin typeface="Arial Unicode MS" pitchFamily="34" charset="-128"/>
              </a:rPr>
              <a:t>ondoren</a:t>
            </a:r>
            <a:r>
              <a:rPr lang="es-ES" sz="2400" b="1" dirty="0">
                <a:latin typeface="Arial Unicode MS" pitchFamily="34" charset="-128"/>
              </a:rPr>
              <a:t> </a:t>
            </a:r>
            <a:r>
              <a:rPr lang="es-ES" sz="2400" b="1" dirty="0" err="1">
                <a:latin typeface="Arial Unicode MS" pitchFamily="34" charset="-128"/>
              </a:rPr>
              <a:t>erantzun</a:t>
            </a:r>
            <a:r>
              <a:rPr lang="es-ES" sz="2400" b="1" dirty="0">
                <a:latin typeface="Arial Unicode MS" pitchFamily="34" charset="-128"/>
              </a:rPr>
              <a:t> </a:t>
            </a:r>
            <a:r>
              <a:rPr lang="es-ES" sz="2400" b="1" dirty="0" err="1">
                <a:latin typeface="Arial Unicode MS" pitchFamily="34" charset="-128"/>
              </a:rPr>
              <a:t>partziala</a:t>
            </a:r>
            <a:r>
              <a:rPr lang="es-ES" sz="2400" b="1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duten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pazienteekin</a:t>
            </a:r>
            <a:r>
              <a:rPr lang="es-ES" sz="2400" dirty="0">
                <a:latin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</a:rPr>
              <a:t>hau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gomendatzen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smtClean="0">
                <a:latin typeface="Arial Unicode MS" pitchFamily="34" charset="-128"/>
              </a:rPr>
              <a:t>da:</a:t>
            </a:r>
            <a:endParaRPr lang="es-ES" sz="24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err="1" smtClean="0">
                <a:latin typeface="Arial Unicode MS" pitchFamily="34" charset="-128"/>
              </a:rPr>
              <a:t>Zortzigarren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>
                <a:latin typeface="Arial Unicode MS" pitchFamily="34" charset="-128"/>
              </a:rPr>
              <a:t>astera </a:t>
            </a:r>
            <a:r>
              <a:rPr lang="es-ES" sz="2400" dirty="0" err="1">
                <a:latin typeface="Arial Unicode MS" pitchFamily="34" charset="-128"/>
              </a:rPr>
              <a:t>arteko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eboluzio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klinikoari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itxaron</a:t>
            </a:r>
            <a:endParaRPr lang="es-ES" sz="24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err="1" smtClean="0">
                <a:latin typeface="Arial Unicode MS" pitchFamily="34" charset="-128"/>
              </a:rPr>
              <a:t>Farmako-dosia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gehitu</a:t>
            </a:r>
            <a:r>
              <a:rPr lang="es-ES" sz="2400" dirty="0">
                <a:latin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</a:rPr>
              <a:t>dosi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terapeutiko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maximora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smtClean="0">
                <a:latin typeface="Arial Unicode MS" pitchFamily="34" charset="-128"/>
              </a:rPr>
              <a:t>arte</a:t>
            </a:r>
            <a:endParaRPr lang="es-ES" dirty="0" smtClean="0"/>
          </a:p>
          <a:p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210040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229600" cy="1008112"/>
          </a:xfrm>
        </p:spPr>
        <p:txBody>
          <a:bodyPr/>
          <a:lstStyle/>
          <a:p>
            <a:r>
              <a:rPr lang="es-ES" sz="4000" dirty="0" err="1" smtClean="0"/>
              <a:t>Sarrera</a:t>
            </a:r>
            <a:r>
              <a:rPr lang="es-ES" sz="4000" dirty="0" smtClean="0"/>
              <a:t> (I)</a:t>
            </a:r>
            <a:endParaRPr lang="es-ES" sz="4000" dirty="0">
              <a:solidFill>
                <a:schemeClr val="tx2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052736"/>
            <a:ext cx="813690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Osasunaren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Mundu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Erakundearen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arabera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gaur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depresioa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desgaitasun-kausa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nagusietako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</a:t>
            </a:r>
            <a:r>
              <a:rPr lang="es-ES" sz="2000" dirty="0">
                <a:latin typeface="Arial Unicode MS" pitchFamily="34" charset="-128"/>
              </a:rPr>
              <a:t>, eta </a:t>
            </a:r>
            <a:r>
              <a:rPr lang="es-ES" sz="2000" dirty="0" err="1">
                <a:latin typeface="Arial Unicode MS" pitchFamily="34" charset="-128"/>
              </a:rPr>
              <a:t>gaixotasunen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zama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globalaren</a:t>
            </a:r>
            <a:r>
              <a:rPr lang="es-ES" sz="2000" dirty="0">
                <a:latin typeface="Arial Unicode MS" pitchFamily="34" charset="-128"/>
              </a:rPr>
              <a:t> % 4,3 da; izan ere, </a:t>
            </a:r>
            <a:r>
              <a:rPr lang="es-ES" sz="2000" dirty="0" err="1">
                <a:latin typeface="Arial Unicode MS" pitchFamily="34" charset="-128"/>
              </a:rPr>
              <a:t>goiz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hasten</a:t>
            </a:r>
            <a:r>
              <a:rPr lang="es-ES" sz="2000" dirty="0">
                <a:latin typeface="Arial Unicode MS" pitchFamily="34" charset="-128"/>
              </a:rPr>
              <a:t> da, </a:t>
            </a:r>
            <a:r>
              <a:rPr lang="es-ES" sz="2000" dirty="0" err="1">
                <a:latin typeface="Arial Unicode MS" pitchFamily="34" charset="-128"/>
              </a:rPr>
              <a:t>inpaktu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funtzional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handia</a:t>
            </a:r>
            <a:r>
              <a:rPr lang="es-ES" sz="2000" dirty="0">
                <a:latin typeface="Arial Unicode MS" pitchFamily="34" charset="-128"/>
              </a:rPr>
              <a:t> du eta </a:t>
            </a:r>
            <a:r>
              <a:rPr lang="es-ES" sz="2000" b="1" dirty="0" err="1">
                <a:latin typeface="Arial Unicode MS" pitchFamily="34" charset="-128"/>
              </a:rPr>
              <a:t>kronikoa</a:t>
            </a:r>
            <a:r>
              <a:rPr lang="es-ES" sz="2000" b="1" dirty="0">
                <a:latin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</a:rPr>
              <a:t>izateko</a:t>
            </a:r>
            <a:r>
              <a:rPr lang="es-ES" sz="2000" b="1" dirty="0">
                <a:latin typeface="Arial Unicode MS" pitchFamily="34" charset="-128"/>
              </a:rPr>
              <a:t> eta </a:t>
            </a:r>
            <a:r>
              <a:rPr lang="es-ES" sz="2000" b="1" dirty="0" err="1">
                <a:latin typeface="Arial Unicode MS" pitchFamily="34" charset="-128"/>
              </a:rPr>
              <a:t>behin</a:t>
            </a:r>
            <a:r>
              <a:rPr lang="es-ES" sz="2000" b="1" dirty="0">
                <a:latin typeface="Arial Unicode MS" pitchFamily="34" charset="-128"/>
              </a:rPr>
              <a:t> eta </a:t>
            </a:r>
            <a:r>
              <a:rPr lang="es-ES" sz="2000" b="1" dirty="0" err="1">
                <a:latin typeface="Arial Unicode MS" pitchFamily="34" charset="-128"/>
              </a:rPr>
              <a:t>berriz</a:t>
            </a:r>
            <a:r>
              <a:rPr lang="es-ES" sz="2000" b="1" dirty="0">
                <a:latin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</a:rPr>
              <a:t>agertzeko</a:t>
            </a:r>
            <a:r>
              <a:rPr lang="es-ES" sz="2000" b="1" dirty="0">
                <a:latin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</a:rPr>
              <a:t>joera</a:t>
            </a:r>
            <a:r>
              <a:rPr lang="es-ES" sz="2000" b="1" dirty="0">
                <a:latin typeface="Arial Unicode MS" pitchFamily="34" charset="-128"/>
              </a:rPr>
              <a:t> du </a:t>
            </a:r>
            <a:endParaRPr lang="es-ES" sz="20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b="1" dirty="0" err="1">
                <a:latin typeface="Arial Unicode MS" pitchFamily="34" charset="-128"/>
              </a:rPr>
              <a:t>Depresioak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batez</a:t>
            </a:r>
            <a:r>
              <a:rPr lang="es-ES" sz="2000" dirty="0">
                <a:latin typeface="Arial Unicode MS" pitchFamily="34" charset="-128"/>
              </a:rPr>
              <a:t> ere </a:t>
            </a:r>
            <a:r>
              <a:rPr lang="es-ES" sz="2000" dirty="0" err="1">
                <a:latin typeface="Arial Unicode MS" pitchFamily="34" charset="-128"/>
              </a:rPr>
              <a:t>afektibitatearen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eremuko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sintomak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izaten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ditu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nahiz</a:t>
            </a:r>
            <a:r>
              <a:rPr lang="es-ES" sz="2000" dirty="0">
                <a:latin typeface="Arial Unicode MS" pitchFamily="34" charset="-128"/>
              </a:rPr>
              <a:t> eta, </a:t>
            </a:r>
            <a:r>
              <a:rPr lang="es-ES" sz="2000" dirty="0" err="1">
                <a:latin typeface="Arial Unicode MS" pitchFamily="34" charset="-128"/>
              </a:rPr>
              <a:t>sintoma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kognitiboak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nahimenezkoak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somatikoak</a:t>
            </a:r>
            <a:r>
              <a:rPr lang="es-ES" sz="2000" dirty="0">
                <a:latin typeface="Arial Unicode MS" pitchFamily="34" charset="-128"/>
              </a:rPr>
              <a:t> ere </a:t>
            </a:r>
            <a:r>
              <a:rPr lang="es-ES" sz="2000" dirty="0" err="1">
                <a:latin typeface="Arial Unicode MS" pitchFamily="34" charset="-128"/>
              </a:rPr>
              <a:t>izaten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dituen</a:t>
            </a:r>
            <a:r>
              <a:rPr lang="es-ES" sz="2000" dirty="0">
                <a:latin typeface="Arial Unicode MS" pitchFamily="34" charset="-128"/>
              </a:rPr>
              <a:t> (</a:t>
            </a:r>
            <a:r>
              <a:rPr lang="es-ES" sz="2000" dirty="0" err="1">
                <a:latin typeface="Arial Unicode MS" pitchFamily="34" charset="-128"/>
              </a:rPr>
              <a:t>neurri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handiago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txikiagoan</a:t>
            </a:r>
            <a:r>
              <a:rPr lang="es-ES" sz="2000" dirty="0">
                <a:latin typeface="Arial Unicode MS" pitchFamily="34" charset="-128"/>
              </a:rPr>
              <a:t>); </a:t>
            </a:r>
            <a:r>
              <a:rPr lang="es-ES" sz="2000" dirty="0" err="1">
                <a:latin typeface="Arial Unicode MS" pitchFamily="34" charset="-128"/>
              </a:rPr>
              <a:t>hortaz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esan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daiteke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</a:rPr>
              <a:t>erasan</a:t>
            </a:r>
            <a:r>
              <a:rPr lang="es-ES" sz="2000" b="1" dirty="0">
                <a:latin typeface="Arial Unicode MS" pitchFamily="34" charset="-128"/>
              </a:rPr>
              <a:t> global </a:t>
            </a:r>
            <a:r>
              <a:rPr lang="es-ES" sz="2000" b="1" dirty="0" err="1">
                <a:latin typeface="Arial Unicode MS" pitchFamily="34" charset="-128"/>
              </a:rPr>
              <a:t>psikiko</a:t>
            </a:r>
            <a:r>
              <a:rPr lang="es-ES" sz="2000" b="1" dirty="0">
                <a:latin typeface="Arial Unicode MS" pitchFamily="34" charset="-128"/>
              </a:rPr>
              <a:t> eta </a:t>
            </a:r>
            <a:r>
              <a:rPr lang="es-ES" sz="2000" b="1" dirty="0" err="1">
                <a:latin typeface="Arial Unicode MS" pitchFamily="34" charset="-128"/>
              </a:rPr>
              <a:t>fisiko</a:t>
            </a:r>
            <a:r>
              <a:rPr lang="es-ES" sz="2000" b="1" dirty="0">
                <a:latin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</a:rPr>
              <a:t>bat</a:t>
            </a:r>
            <a:r>
              <a:rPr lang="es-ES" sz="2000" b="1" dirty="0">
                <a:latin typeface="Arial Unicode MS" pitchFamily="34" charset="-128"/>
              </a:rPr>
              <a:t> dela, </a:t>
            </a:r>
            <a:r>
              <a:rPr lang="es-ES" sz="2000" b="1" dirty="0" err="1">
                <a:latin typeface="Arial Unicode MS" pitchFamily="34" charset="-128"/>
              </a:rPr>
              <a:t>eremu</a:t>
            </a:r>
            <a:r>
              <a:rPr lang="es-ES" sz="2000" b="1" dirty="0">
                <a:latin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</a:rPr>
              <a:t>afektiboan</a:t>
            </a:r>
            <a:r>
              <a:rPr lang="es-ES" sz="2000" b="1" dirty="0">
                <a:latin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</a:rPr>
              <a:t>eragin</a:t>
            </a:r>
            <a:r>
              <a:rPr lang="es-ES" sz="2000" b="1" dirty="0">
                <a:latin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</a:rPr>
              <a:t>berezia</a:t>
            </a:r>
            <a:r>
              <a:rPr lang="es-ES" sz="2000" b="1" dirty="0">
                <a:latin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</a:rPr>
              <a:t>duena</a:t>
            </a:r>
            <a:r>
              <a:rPr lang="es-ES" sz="2000" b="1" dirty="0">
                <a:latin typeface="Arial Unicode MS" pitchFamily="34" charset="-128"/>
              </a:rPr>
              <a:t> </a:t>
            </a:r>
            <a:endParaRPr lang="es-ES" sz="20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ESEMeDek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egindako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azterketaren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arabera</a:t>
            </a:r>
            <a:r>
              <a:rPr lang="es-ES" sz="2000" dirty="0" smtClean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depresio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larriaren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b="1" dirty="0" err="1" smtClean="0">
                <a:latin typeface="Arial Unicode MS" pitchFamily="34" charset="-128"/>
              </a:rPr>
              <a:t>prebalentzia</a:t>
            </a:r>
            <a:r>
              <a:rPr lang="es-ES" sz="2000" dirty="0" smtClean="0">
                <a:latin typeface="Arial Unicode MS" pitchFamily="34" charset="-128"/>
              </a:rPr>
              <a:t>: </a:t>
            </a:r>
            <a:r>
              <a:rPr lang="es-ES" sz="2000" dirty="0" err="1" smtClean="0">
                <a:latin typeface="Arial Unicode MS" pitchFamily="34" charset="-128"/>
              </a:rPr>
              <a:t>Espainian</a:t>
            </a:r>
            <a:r>
              <a:rPr lang="es-ES" sz="2000" dirty="0" smtClean="0">
                <a:latin typeface="Arial Unicode MS" pitchFamily="34" charset="-128"/>
              </a:rPr>
              <a:t>, </a:t>
            </a:r>
            <a:r>
              <a:rPr lang="es-ES" sz="2000" b="1" dirty="0" err="1">
                <a:latin typeface="Arial Unicode MS" pitchFamily="34" charset="-128"/>
              </a:rPr>
              <a:t>bizitzan</a:t>
            </a:r>
            <a:r>
              <a:rPr lang="es-ES" sz="2000" b="1" dirty="0">
                <a:latin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</a:rPr>
              <a:t>zehar</a:t>
            </a:r>
            <a:r>
              <a:rPr lang="es-ES" sz="2000" b="1" dirty="0">
                <a:latin typeface="Arial Unicode MS" pitchFamily="34" charset="-128"/>
              </a:rPr>
              <a:t>, % </a:t>
            </a:r>
            <a:r>
              <a:rPr lang="es-ES" sz="2000" b="1" dirty="0" err="1">
                <a:latin typeface="Arial Unicode MS" pitchFamily="34" charset="-128"/>
              </a:rPr>
              <a:t>10,6koa</a:t>
            </a:r>
            <a:r>
              <a:rPr lang="es-ES" sz="2000" b="1" dirty="0">
                <a:latin typeface="Arial Unicode MS" pitchFamily="34" charset="-128"/>
              </a:rPr>
              <a:t>, eta </a:t>
            </a:r>
            <a:r>
              <a:rPr lang="es-ES" sz="2000" b="1" dirty="0" err="1">
                <a:latin typeface="Arial Unicode MS" pitchFamily="34" charset="-128"/>
              </a:rPr>
              <a:t>urte</a:t>
            </a:r>
            <a:r>
              <a:rPr lang="es-ES" sz="2000" b="1" dirty="0">
                <a:latin typeface="Arial Unicode MS" pitchFamily="34" charset="-128"/>
              </a:rPr>
              <a:t> batean, % </a:t>
            </a:r>
            <a:r>
              <a:rPr lang="es-ES" sz="2000" b="1" dirty="0" err="1" smtClean="0">
                <a:latin typeface="Arial Unicode MS" pitchFamily="34" charset="-128"/>
              </a:rPr>
              <a:t>4koa</a:t>
            </a:r>
            <a:r>
              <a:rPr lang="es-ES" sz="2000" b="1" dirty="0" smtClean="0">
                <a:latin typeface="Arial Unicode MS" pitchFamily="34" charset="-128"/>
              </a:rPr>
              <a:t>.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Zifrak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asko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aldatzen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azterlan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batetik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bestera</a:t>
            </a:r>
            <a:r>
              <a:rPr lang="es-ES" sz="2000" dirty="0" smtClean="0">
                <a:latin typeface="Arial Unicode MS" pitchFamily="34" charset="-128"/>
              </a:rPr>
              <a:t>. </a:t>
            </a:r>
            <a:endParaRPr lang="es-ES" sz="20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sz="2000" dirty="0" smtClean="0"/>
          </a:p>
          <a:p>
            <a:endParaRPr lang="es-E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7844" y="7144"/>
            <a:ext cx="9036496" cy="973584"/>
          </a:xfrm>
        </p:spPr>
        <p:txBody>
          <a:bodyPr/>
          <a:lstStyle/>
          <a:p>
            <a:r>
              <a:rPr lang="es-ES" sz="2800" dirty="0" err="1">
                <a:solidFill>
                  <a:schemeClr val="tx2"/>
                </a:solidFill>
                <a:latin typeface="Arial Black" pitchFamily="34" charset="0"/>
              </a:rPr>
              <a:t>Zer</a:t>
            </a:r>
            <a:r>
              <a:rPr lang="es-ES" sz="28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800" dirty="0" err="1">
                <a:solidFill>
                  <a:schemeClr val="tx2"/>
                </a:solidFill>
                <a:latin typeface="Arial Black" pitchFamily="34" charset="0"/>
              </a:rPr>
              <a:t>egin</a:t>
            </a:r>
            <a:r>
              <a:rPr lang="es-ES" sz="28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800" dirty="0" err="1">
                <a:solidFill>
                  <a:schemeClr val="tx2"/>
                </a:solidFill>
                <a:latin typeface="Arial Black" pitchFamily="34" charset="0"/>
              </a:rPr>
              <a:t>pazienteak</a:t>
            </a:r>
            <a:r>
              <a:rPr lang="es-ES" sz="28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800" dirty="0" err="1">
                <a:solidFill>
                  <a:schemeClr val="tx2"/>
                </a:solidFill>
                <a:latin typeface="Arial Black" pitchFamily="34" charset="0"/>
              </a:rPr>
              <a:t>erantzuten</a:t>
            </a:r>
            <a:r>
              <a:rPr lang="es-ES" sz="28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800" dirty="0" err="1">
                <a:solidFill>
                  <a:schemeClr val="tx2"/>
                </a:solidFill>
                <a:latin typeface="Arial Black" pitchFamily="34" charset="0"/>
              </a:rPr>
              <a:t>ez</a:t>
            </a:r>
            <a:r>
              <a:rPr lang="es-ES" sz="28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800" dirty="0" err="1">
                <a:solidFill>
                  <a:schemeClr val="tx2"/>
                </a:solidFill>
                <a:latin typeface="Arial Black" pitchFamily="34" charset="0"/>
              </a:rPr>
              <a:t>badu</a:t>
            </a:r>
            <a:r>
              <a:rPr lang="es-ES" sz="2800" dirty="0">
                <a:solidFill>
                  <a:schemeClr val="tx2"/>
                </a:solidFill>
                <a:latin typeface="Arial Black" pitchFamily="34" charset="0"/>
              </a:rPr>
              <a:t>? (</a:t>
            </a:r>
            <a:r>
              <a:rPr lang="es-ES" sz="2800" dirty="0" smtClean="0">
                <a:solidFill>
                  <a:schemeClr val="tx2"/>
                </a:solidFill>
                <a:latin typeface="Arial Black" pitchFamily="34" charset="0"/>
              </a:rPr>
              <a:t>II) </a:t>
            </a:r>
            <a:endParaRPr lang="es-ES" sz="28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9304" y="836712"/>
            <a:ext cx="8281416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2400" b="1" dirty="0" smtClean="0">
                <a:latin typeface="Arial Unicode MS" pitchFamily="34" charset="-128"/>
              </a:rPr>
              <a:t>3. </a:t>
            </a:r>
            <a:r>
              <a:rPr lang="es-ES" sz="2400" b="1" dirty="0" err="1">
                <a:latin typeface="Arial Unicode MS" pitchFamily="34" charset="-128"/>
              </a:rPr>
              <a:t>edo</a:t>
            </a:r>
            <a:r>
              <a:rPr lang="es-ES" sz="2400" b="1" dirty="0">
                <a:latin typeface="Arial Unicode MS" pitchFamily="34" charset="-128"/>
              </a:rPr>
              <a:t> </a:t>
            </a:r>
            <a:r>
              <a:rPr lang="es-ES" sz="2400" b="1" dirty="0" smtClean="0">
                <a:latin typeface="Arial Unicode MS" pitchFamily="34" charset="-128"/>
              </a:rPr>
              <a:t>4. astera </a:t>
            </a:r>
            <a:r>
              <a:rPr lang="es-ES" sz="2400" b="1" dirty="0" err="1" smtClean="0">
                <a:latin typeface="Arial Unicode MS" pitchFamily="34" charset="-128"/>
              </a:rPr>
              <a:t>pazienteak</a:t>
            </a:r>
            <a:r>
              <a:rPr lang="es-ES" sz="2400" b="1" dirty="0" smtClean="0">
                <a:latin typeface="Arial Unicode MS" pitchFamily="34" charset="-128"/>
              </a:rPr>
              <a:t> </a:t>
            </a:r>
            <a:r>
              <a:rPr lang="es-ES" sz="2400" b="1" dirty="0" err="1">
                <a:latin typeface="Arial Unicode MS" pitchFamily="34" charset="-128"/>
              </a:rPr>
              <a:t>hobera</a:t>
            </a:r>
            <a:r>
              <a:rPr lang="es-ES" sz="2400" b="1" dirty="0">
                <a:latin typeface="Arial Unicode MS" pitchFamily="34" charset="-128"/>
              </a:rPr>
              <a:t> </a:t>
            </a:r>
            <a:r>
              <a:rPr lang="es-ES" sz="2400" b="1" dirty="0" err="1">
                <a:latin typeface="Arial Unicode MS" pitchFamily="34" charset="-128"/>
              </a:rPr>
              <a:t>egiten</a:t>
            </a:r>
            <a:r>
              <a:rPr lang="es-ES" sz="2400" b="1" dirty="0">
                <a:latin typeface="Arial Unicode MS" pitchFamily="34" charset="-128"/>
              </a:rPr>
              <a:t> </a:t>
            </a:r>
            <a:r>
              <a:rPr lang="es-ES" sz="2400" b="1" dirty="0" err="1">
                <a:latin typeface="Arial Unicode MS" pitchFamily="34" charset="-128"/>
              </a:rPr>
              <a:t>ez</a:t>
            </a:r>
            <a:r>
              <a:rPr lang="es-ES" sz="2400" b="1" dirty="0">
                <a:latin typeface="Arial Unicode MS" pitchFamily="34" charset="-128"/>
              </a:rPr>
              <a:t> </a:t>
            </a:r>
            <a:r>
              <a:rPr lang="es-ES" sz="2400" b="1" dirty="0" err="1" smtClean="0">
                <a:latin typeface="Arial Unicode MS" pitchFamily="34" charset="-128"/>
              </a:rPr>
              <a:t>badu</a:t>
            </a:r>
            <a:r>
              <a:rPr lang="es-ES" sz="2400" dirty="0" smtClean="0">
                <a:latin typeface="Arial Unicode MS" pitchFamily="34" charset="-128"/>
              </a:rPr>
              <a:t>:</a:t>
            </a:r>
          </a:p>
          <a:p>
            <a:pPr>
              <a:spcBef>
                <a:spcPts val="600"/>
              </a:spcBef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</a:rPr>
              <a:t>Antidepresiboa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</a:rPr>
              <a:t> </a:t>
            </a:r>
            <a:r>
              <a:rPr lang="es-ES" sz="2000" dirty="0" err="1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</a:rPr>
              <a:t>aldatu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</a:rPr>
              <a:t>. </a:t>
            </a:r>
            <a:r>
              <a:rPr lang="es-ES" sz="2000" dirty="0" smtClean="0">
                <a:latin typeface="Arial Unicode MS" pitchFamily="34" charset="-128"/>
              </a:rPr>
              <a:t>AD </a:t>
            </a:r>
            <a:r>
              <a:rPr lang="es-ES" sz="2000" dirty="0" err="1">
                <a:latin typeface="Arial Unicode MS" pitchFamily="34" charset="-128"/>
              </a:rPr>
              <a:t>bakarra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erabiltzeak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>
                <a:latin typeface="Arial Unicode MS" pitchFamily="34" charset="-128"/>
              </a:rPr>
              <a:t>(</a:t>
            </a:r>
            <a:r>
              <a:rPr lang="es-ES" sz="2000" dirty="0" err="1">
                <a:latin typeface="Arial Unicode MS" pitchFamily="34" charset="-128"/>
              </a:rPr>
              <a:t>farmakoak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konbinatu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ordez</a:t>
            </a:r>
            <a:r>
              <a:rPr lang="es-ES" sz="2000" dirty="0">
                <a:latin typeface="Arial Unicode MS" pitchFamily="34" charset="-128"/>
              </a:rPr>
              <a:t>), </a:t>
            </a:r>
            <a:r>
              <a:rPr lang="es-ES" sz="2000" dirty="0" err="1">
                <a:latin typeface="Arial Unicode MS" pitchFamily="34" charset="-128"/>
              </a:rPr>
              <a:t>kontrako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efektuak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izateko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arrisku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gutxiago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ditu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pPr lvl="1">
              <a:spcBef>
                <a:spcPts val="600"/>
              </a:spcBef>
              <a:buClr>
                <a:schemeClr val="tx2">
                  <a:lumMod val="50000"/>
                </a:schemeClr>
              </a:buClr>
            </a:pPr>
            <a:r>
              <a:rPr lang="es-ES" sz="1600" dirty="0" err="1" smtClean="0">
                <a:latin typeface="Arial Unicode MS" pitchFamily="34" charset="-128"/>
              </a:rPr>
              <a:t>Hasieran</a:t>
            </a:r>
            <a:r>
              <a:rPr lang="es-ES" sz="1600" dirty="0" smtClean="0">
                <a:latin typeface="Arial Unicode MS" pitchFamily="34" charset="-128"/>
              </a:rPr>
              <a:t>: </a:t>
            </a:r>
            <a:r>
              <a:rPr lang="es-ES" sz="1600" dirty="0" err="1" smtClean="0">
                <a:latin typeface="Arial Unicode MS" pitchFamily="34" charset="-128"/>
              </a:rPr>
              <a:t>beste</a:t>
            </a:r>
            <a:r>
              <a:rPr lang="es-ES" sz="1600" dirty="0" smtClean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SBIS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bat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 smtClean="0">
                <a:latin typeface="Arial Unicode MS" pitchFamily="34" charset="-128"/>
              </a:rPr>
              <a:t>baloratu</a:t>
            </a:r>
            <a:r>
              <a:rPr lang="es-ES" sz="1600" dirty="0" smtClean="0">
                <a:latin typeface="Arial Unicode MS" pitchFamily="34" charset="-128"/>
              </a:rPr>
              <a:t> </a:t>
            </a:r>
            <a:r>
              <a:rPr lang="es-ES" sz="1600" dirty="0">
                <a:latin typeface="Arial Unicode MS" pitchFamily="34" charset="-128"/>
              </a:rPr>
              <a:t>(</a:t>
            </a:r>
            <a:r>
              <a:rPr lang="es-ES" sz="1600" dirty="0" err="1">
                <a:latin typeface="Arial Unicode MS" pitchFamily="34" charset="-128"/>
              </a:rPr>
              <a:t>lehentasunezko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aukera</a:t>
            </a:r>
            <a:r>
              <a:rPr lang="es-ES" sz="1600" dirty="0">
                <a:latin typeface="Arial Unicode MS" pitchFamily="34" charset="-128"/>
              </a:rPr>
              <a:t>) </a:t>
            </a:r>
            <a:r>
              <a:rPr lang="es-ES" sz="1600" dirty="0" err="1">
                <a:latin typeface="Arial Unicode MS" pitchFamily="34" charset="-128"/>
              </a:rPr>
              <a:t>edo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belaunaldi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berriko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beste</a:t>
            </a:r>
            <a:r>
              <a:rPr lang="es-ES" sz="1600" dirty="0">
                <a:latin typeface="Arial Unicode MS" pitchFamily="34" charset="-128"/>
              </a:rPr>
              <a:t> AD </a:t>
            </a:r>
            <a:r>
              <a:rPr lang="es-ES" sz="1600" dirty="0" err="1">
                <a:latin typeface="Arial Unicode MS" pitchFamily="34" charset="-128"/>
              </a:rPr>
              <a:t>bat</a:t>
            </a:r>
            <a:r>
              <a:rPr lang="es-ES" sz="1600" dirty="0">
                <a:latin typeface="Arial Unicode MS" pitchFamily="34" charset="-128"/>
              </a:rPr>
              <a:t>, </a:t>
            </a:r>
            <a:r>
              <a:rPr lang="es-ES" sz="1600" dirty="0" err="1">
                <a:latin typeface="Arial Unicode MS" pitchFamily="34" charset="-128"/>
              </a:rPr>
              <a:t>ondo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onartzen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 smtClean="0">
                <a:latin typeface="Arial Unicode MS" pitchFamily="34" charset="-128"/>
              </a:rPr>
              <a:t>dena</a:t>
            </a:r>
            <a:r>
              <a:rPr lang="es-ES" sz="1600" dirty="0" smtClean="0">
                <a:latin typeface="Arial Unicode MS" pitchFamily="34" charset="-128"/>
              </a:rPr>
              <a:t>.</a:t>
            </a:r>
          </a:p>
          <a:p>
            <a:pPr lvl="1">
              <a:spcBef>
                <a:spcPts val="600"/>
              </a:spcBef>
              <a:buClr>
                <a:schemeClr val="tx2">
                  <a:lumMod val="50000"/>
                </a:schemeClr>
              </a:buClr>
            </a:pPr>
            <a:r>
              <a:rPr lang="es-ES" sz="1600" dirty="0" err="1" smtClean="0">
                <a:latin typeface="Arial Unicode MS" pitchFamily="34" charset="-128"/>
              </a:rPr>
              <a:t>Hurrengo</a:t>
            </a:r>
            <a:r>
              <a:rPr lang="es-ES" sz="1600" dirty="0" smtClean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aukera</a:t>
            </a:r>
            <a:r>
              <a:rPr lang="es-ES" sz="1600" dirty="0">
                <a:latin typeface="Arial Unicode MS" pitchFamily="34" charset="-128"/>
              </a:rPr>
              <a:t>: </a:t>
            </a:r>
            <a:r>
              <a:rPr lang="es-ES" sz="1600" dirty="0" err="1">
                <a:latin typeface="Arial Unicode MS" pitchFamily="34" charset="-128"/>
              </a:rPr>
              <a:t>beste</a:t>
            </a:r>
            <a:r>
              <a:rPr lang="es-ES" sz="1600" dirty="0">
                <a:latin typeface="Arial Unicode MS" pitchFamily="34" charset="-128"/>
              </a:rPr>
              <a:t> mota </a:t>
            </a:r>
            <a:r>
              <a:rPr lang="es-ES" sz="1600" dirty="0" err="1">
                <a:latin typeface="Arial Unicode MS" pitchFamily="34" charset="-128"/>
              </a:rPr>
              <a:t>farmakologiko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bateko</a:t>
            </a:r>
            <a:r>
              <a:rPr lang="es-ES" sz="1600" dirty="0">
                <a:latin typeface="Arial Unicode MS" pitchFamily="34" charset="-128"/>
              </a:rPr>
              <a:t> AD </a:t>
            </a:r>
            <a:r>
              <a:rPr lang="es-ES" sz="1600" dirty="0" err="1">
                <a:latin typeface="Arial Unicode MS" pitchFamily="34" charset="-128"/>
              </a:rPr>
              <a:t>bat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 smtClean="0">
                <a:latin typeface="Arial Unicode MS" pitchFamily="34" charset="-128"/>
              </a:rPr>
              <a:t>erabili</a:t>
            </a:r>
            <a:r>
              <a:rPr lang="es-ES" sz="1600" dirty="0" smtClean="0">
                <a:latin typeface="Arial Unicode MS" pitchFamily="34" charset="-128"/>
              </a:rPr>
              <a:t> </a:t>
            </a:r>
            <a:r>
              <a:rPr lang="es-ES" sz="1600" dirty="0">
                <a:latin typeface="Arial Unicode MS" pitchFamily="34" charset="-128"/>
              </a:rPr>
              <a:t>(albo-</a:t>
            </a:r>
            <a:r>
              <a:rPr lang="es-ES" sz="1600" dirty="0" err="1">
                <a:latin typeface="Arial Unicode MS" pitchFamily="34" charset="-128"/>
              </a:rPr>
              <a:t>ondorio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gehiago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izaten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dute</a:t>
            </a:r>
            <a:r>
              <a:rPr lang="es-ES" sz="1600" dirty="0">
                <a:latin typeface="Arial Unicode MS" pitchFamily="34" charset="-128"/>
              </a:rPr>
              <a:t>); </a:t>
            </a:r>
            <a:r>
              <a:rPr lang="es-ES" sz="1600" dirty="0" err="1">
                <a:latin typeface="Arial Unicode MS" pitchFamily="34" charset="-128"/>
              </a:rPr>
              <a:t>esate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baterako</a:t>
            </a:r>
            <a:r>
              <a:rPr lang="es-ES" sz="1600" dirty="0">
                <a:latin typeface="Arial Unicode MS" pitchFamily="34" charset="-128"/>
              </a:rPr>
              <a:t>, </a:t>
            </a:r>
            <a:r>
              <a:rPr lang="es-ES" sz="1600" dirty="0" err="1">
                <a:latin typeface="Arial Unicode MS" pitchFamily="34" charset="-128"/>
              </a:rPr>
              <a:t>benlafaxina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edo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ATZ</a:t>
            </a:r>
            <a:r>
              <a:rPr lang="es-ES" sz="1600" dirty="0">
                <a:latin typeface="Arial Unicode MS" pitchFamily="34" charset="-128"/>
              </a:rPr>
              <a:t>. </a:t>
            </a:r>
          </a:p>
          <a:p>
            <a:pPr>
              <a:spcBef>
                <a:spcPts val="600"/>
              </a:spcBef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</a:rPr>
              <a:t>Antidepresiboak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</a:rPr>
              <a:t> </a:t>
            </a:r>
            <a:r>
              <a:rPr lang="es-ES" sz="2000" dirty="0" err="1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</a:rPr>
              <a:t>konbinatzea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</a:rPr>
              <a:t>. </a:t>
            </a:r>
            <a:r>
              <a:rPr lang="es-ES" sz="2000" dirty="0" err="1" smtClean="0">
                <a:latin typeface="Arial Unicode MS" pitchFamily="34" charset="-128"/>
              </a:rPr>
              <a:t>Beste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batzuekin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konbinatuta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hartzearen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segurtasunari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buruzko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informazioa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farmakoak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hautatu</a:t>
            </a:r>
            <a:r>
              <a:rPr lang="es-ES" sz="2000" dirty="0">
                <a:latin typeface="Arial Unicode MS" pitchFamily="34" charset="-128"/>
              </a:rPr>
              <a:t>, eta </a:t>
            </a:r>
            <a:r>
              <a:rPr lang="es-ES" sz="2000" dirty="0" err="1" smtClean="0">
                <a:latin typeface="Arial Unicode MS" pitchFamily="34" charset="-128"/>
              </a:rPr>
              <a:t>monitorizatu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kontrako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efektuak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</a:rPr>
              <a:t>Gomendatzeko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aukera</a:t>
            </a:r>
            <a:r>
              <a:rPr lang="es-ES" sz="2000" dirty="0" smtClean="0">
                <a:latin typeface="Arial Unicode MS" pitchFamily="34" charset="-128"/>
              </a:rPr>
              <a:t>: </a:t>
            </a:r>
            <a:r>
              <a:rPr lang="es-ES" sz="2000" dirty="0" err="1" smtClean="0">
                <a:latin typeface="Arial Unicode MS" pitchFamily="34" charset="-128"/>
              </a:rPr>
              <a:t>SBIS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>
                <a:latin typeface="Arial Unicode MS" pitchFamily="34" charset="-128"/>
              </a:rPr>
              <a:t>(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benlafaxina</a:t>
            </a:r>
            <a:r>
              <a:rPr lang="es-ES" sz="2000" dirty="0">
                <a:latin typeface="Arial Unicode MS" pitchFamily="34" charset="-128"/>
              </a:rPr>
              <a:t>) </a:t>
            </a:r>
            <a:r>
              <a:rPr lang="es-ES" sz="2000" dirty="0" err="1">
                <a:latin typeface="Arial Unicode MS" pitchFamily="34" charset="-128"/>
              </a:rPr>
              <a:t>mirtazapina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mianserinarekin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konbinatzea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</a:rPr>
              <a:t>Beste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aukera</a:t>
            </a:r>
            <a:r>
              <a:rPr lang="es-ES" sz="2000" dirty="0" smtClean="0">
                <a:latin typeface="Arial Unicode MS" pitchFamily="34" charset="-128"/>
              </a:rPr>
              <a:t>: </a:t>
            </a:r>
            <a:r>
              <a:rPr lang="es-ES" sz="2000" dirty="0" err="1">
                <a:latin typeface="Arial Unicode MS" pitchFamily="34" charset="-128"/>
              </a:rPr>
              <a:t>SBIS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bupropiona</a:t>
            </a:r>
            <a:r>
              <a:rPr lang="es-ES" sz="2000" dirty="0">
                <a:latin typeface="Arial Unicode MS" pitchFamily="34" charset="-128"/>
              </a:rPr>
              <a:t>.</a:t>
            </a:r>
          </a:p>
          <a:p>
            <a:pPr>
              <a:spcBef>
                <a:spcPts val="600"/>
              </a:spcBef>
              <a:buClr>
                <a:schemeClr val="tx2">
                  <a:lumMod val="50000"/>
                </a:schemeClr>
              </a:buClr>
            </a:pP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</a:rPr>
              <a:t>Litio </a:t>
            </a:r>
            <a:r>
              <a:rPr lang="es-ES" sz="2000" dirty="0" err="1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</a:rPr>
              <a:t>edo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</a:rPr>
              <a:t> </a:t>
            </a:r>
            <a:r>
              <a:rPr lang="es-ES" sz="2000" dirty="0" err="1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</a:rPr>
              <a:t>antipsikotikoekin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</a:rPr>
              <a:t> </a:t>
            </a:r>
            <a:r>
              <a:rPr lang="es-ES" sz="2000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</a:rPr>
              <a:t>indartu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arreta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espezializatuaren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eremuan</a:t>
            </a:r>
            <a:r>
              <a:rPr lang="es-ES" sz="2000" dirty="0">
                <a:latin typeface="Arial Unicode MS" pitchFamily="34" charset="-128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3318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/>
          <a:lstStyle/>
          <a:p>
            <a:r>
              <a:rPr lang="eu-ES" sz="2800" b="1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rPr>
              <a:t>Osasun Mentalaren Sarera </a:t>
            </a:r>
            <a:r>
              <a:rPr lang="eu-ES" sz="2800" b="1" dirty="0" smtClean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rPr>
              <a:t>bideratzea</a:t>
            </a:r>
            <a:endParaRPr lang="es-ES" sz="2800" b="1" dirty="0">
              <a:solidFill>
                <a:schemeClr val="tx2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764704"/>
            <a:ext cx="842493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2800" dirty="0" err="1" smtClean="0">
                <a:solidFill>
                  <a:schemeClr val="tx2"/>
                </a:solidFill>
                <a:latin typeface="Arial Unicode MS" pitchFamily="34" charset="-128"/>
              </a:rPr>
              <a:t>Larritasun-irizpideei</a:t>
            </a:r>
            <a:r>
              <a:rPr lang="es-ES" sz="2800" dirty="0" smtClean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800" dirty="0" err="1">
                <a:solidFill>
                  <a:schemeClr val="tx2"/>
                </a:solidFill>
                <a:latin typeface="Arial Unicode MS" pitchFamily="34" charset="-128"/>
              </a:rPr>
              <a:t>jarraituz</a:t>
            </a:r>
            <a:r>
              <a:rPr lang="es-ES" sz="2800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egin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behar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smtClean="0">
                <a:latin typeface="Arial Unicode MS" pitchFamily="34" charset="-128"/>
              </a:rPr>
              <a:t>da:</a:t>
            </a:r>
            <a:endParaRPr lang="es-ES" sz="28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2200" dirty="0" err="1" smtClean="0">
                <a:latin typeface="Arial Unicode MS" pitchFamily="34" charset="-128"/>
              </a:rPr>
              <a:t>Suizidio-arriskua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edo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heteroagresibitatea</a:t>
            </a:r>
            <a:endParaRPr lang="es-ES" sz="22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2200" dirty="0" err="1" smtClean="0">
                <a:latin typeface="Arial Unicode MS" pitchFamily="34" charset="-128"/>
              </a:rPr>
              <a:t>Depresio-gertakari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larria</a:t>
            </a:r>
            <a:endParaRPr lang="es-ES" sz="22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2200" dirty="0" err="1" smtClean="0">
                <a:latin typeface="Arial Unicode MS" pitchFamily="34" charset="-128"/>
              </a:rPr>
              <a:t>Bipolaritate-susmoa</a:t>
            </a:r>
            <a:endParaRPr lang="es-ES" sz="22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2200" dirty="0" err="1" smtClean="0">
                <a:latin typeface="Arial Unicode MS" pitchFamily="34" charset="-128"/>
              </a:rPr>
              <a:t>Depresio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moderatua</a:t>
            </a:r>
            <a:r>
              <a:rPr lang="es-ES" sz="2200" dirty="0">
                <a:latin typeface="Arial Unicode MS" pitchFamily="34" charset="-128"/>
              </a:rPr>
              <a:t>, </a:t>
            </a:r>
            <a:r>
              <a:rPr lang="es-ES" sz="2200" dirty="0" err="1">
                <a:latin typeface="Arial Unicode MS" pitchFamily="34" charset="-128"/>
              </a:rPr>
              <a:t>askotan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errepikatua</a:t>
            </a:r>
            <a:endParaRPr lang="es-ES" sz="22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2200" dirty="0" err="1" smtClean="0">
                <a:latin typeface="Arial Unicode MS" pitchFamily="34" charset="-128"/>
              </a:rPr>
              <a:t>Depresio-gertakari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luzeak</a:t>
            </a:r>
            <a:endParaRPr lang="es-ES" sz="22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2200" dirty="0" err="1" smtClean="0">
                <a:latin typeface="Arial Unicode MS" pitchFamily="34" charset="-128"/>
              </a:rPr>
              <a:t>Substantzien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abusua</a:t>
            </a:r>
            <a:endParaRPr lang="es-ES" sz="22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2200" dirty="0" err="1" smtClean="0">
                <a:latin typeface="Arial Unicode MS" pitchFamily="34" charset="-128"/>
              </a:rPr>
              <a:t>Nahasmenduaren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ukazioa</a:t>
            </a:r>
            <a:endParaRPr lang="es-ES" sz="22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2200" dirty="0" err="1" smtClean="0">
                <a:latin typeface="Arial Unicode MS" pitchFamily="34" charset="-128"/>
              </a:rPr>
              <a:t>Huts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egindako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tratamendu-saio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bi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edo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gehiago</a:t>
            </a:r>
            <a:endParaRPr lang="es-ES" sz="22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2200" dirty="0" err="1" smtClean="0">
                <a:latin typeface="Arial Unicode MS" pitchFamily="34" charset="-128"/>
              </a:rPr>
              <a:t>Koadroak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zalantzak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planteatzen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ditu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diagnostikoaren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edo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terapeutikaren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inguruan</a:t>
            </a:r>
            <a:endParaRPr lang="es-ES" sz="22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sz="2400" dirty="0" smtClean="0"/>
          </a:p>
          <a:p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428725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424936" cy="576064"/>
          </a:xfrm>
        </p:spPr>
        <p:txBody>
          <a:bodyPr/>
          <a:lstStyle/>
          <a:p>
            <a:r>
              <a:rPr lang="es-ES" sz="2800" b="1" dirty="0" err="1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rPr>
              <a:t>T</a:t>
            </a:r>
            <a:r>
              <a:rPr lang="es-ES" sz="2800" b="1" dirty="0" err="1" smtClean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rPr>
              <a:t>ratamenduaren</a:t>
            </a:r>
            <a:r>
              <a:rPr lang="es-ES" sz="2800" b="1" dirty="0" smtClean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2800" b="1" dirty="0" err="1" smtClean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rPr>
              <a:t>iraupena</a:t>
            </a:r>
            <a:r>
              <a:rPr lang="es-ES" sz="2800" b="1" dirty="0" smtClean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rPr>
              <a:t> eta </a:t>
            </a:r>
            <a:r>
              <a:rPr lang="es-ES" sz="2800" b="1" dirty="0" err="1" smtClean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rPr>
              <a:t>amaiera</a:t>
            </a:r>
            <a:endParaRPr lang="es-ES" sz="2800" b="1" dirty="0">
              <a:solidFill>
                <a:schemeClr val="tx2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179512" y="764704"/>
            <a:ext cx="8712968" cy="5328592"/>
          </a:xfrm>
          <a:prstGeom prst="rect">
            <a:avLst/>
          </a:prstGeom>
          <a:noFill/>
          <a:extLst/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1900" b="1" dirty="0" err="1">
                <a:latin typeface="Arial Unicode MS" pitchFamily="34" charset="-128"/>
              </a:rPr>
              <a:t>Depresio</a:t>
            </a:r>
            <a:r>
              <a:rPr lang="es-ES" sz="1900" b="1" dirty="0">
                <a:latin typeface="Arial Unicode MS" pitchFamily="34" charset="-128"/>
              </a:rPr>
              <a:t> </a:t>
            </a:r>
            <a:r>
              <a:rPr lang="es-ES" sz="1900" b="1" dirty="0" err="1">
                <a:latin typeface="Arial Unicode MS" pitchFamily="34" charset="-128"/>
              </a:rPr>
              <a:t>larrian</a:t>
            </a:r>
            <a:r>
              <a:rPr lang="es-ES" sz="1900" b="1" dirty="0">
                <a:latin typeface="Arial Unicode MS" pitchFamily="34" charset="-128"/>
              </a:rPr>
              <a:t> </a:t>
            </a:r>
            <a:r>
              <a:rPr lang="es-ES" sz="1900" b="1" dirty="0" err="1">
                <a:latin typeface="Arial Unicode MS" pitchFamily="34" charset="-128"/>
              </a:rPr>
              <a:t>handia</a:t>
            </a:r>
            <a:r>
              <a:rPr lang="es-ES" sz="1900" b="1" dirty="0">
                <a:latin typeface="Arial Unicode MS" pitchFamily="34" charset="-128"/>
              </a:rPr>
              <a:t> da </a:t>
            </a:r>
            <a:r>
              <a:rPr lang="es-ES" sz="1900" b="1" dirty="0" err="1">
                <a:latin typeface="Arial Unicode MS" pitchFamily="34" charset="-128"/>
              </a:rPr>
              <a:t>berriro</a:t>
            </a:r>
            <a:r>
              <a:rPr lang="es-ES" sz="1900" b="1" dirty="0">
                <a:latin typeface="Arial Unicode MS" pitchFamily="34" charset="-128"/>
              </a:rPr>
              <a:t> </a:t>
            </a:r>
            <a:r>
              <a:rPr lang="es-ES" sz="1900" b="1" dirty="0" err="1">
                <a:latin typeface="Arial Unicode MS" pitchFamily="34" charset="-128"/>
              </a:rPr>
              <a:t>erortzeko</a:t>
            </a:r>
            <a:r>
              <a:rPr lang="es-ES" sz="1900" b="1" dirty="0">
                <a:latin typeface="Arial Unicode MS" pitchFamily="34" charset="-128"/>
              </a:rPr>
              <a:t> </a:t>
            </a:r>
            <a:r>
              <a:rPr lang="es-ES" sz="1900" b="1" dirty="0" err="1" smtClean="0">
                <a:latin typeface="Arial Unicode MS" pitchFamily="34" charset="-128"/>
              </a:rPr>
              <a:t>arriskua</a:t>
            </a:r>
            <a:r>
              <a:rPr lang="es-ES" sz="1900" b="1" dirty="0" smtClean="0">
                <a:latin typeface="Arial Unicode MS" pitchFamily="34" charset="-128"/>
              </a:rPr>
              <a:t>: </a:t>
            </a:r>
            <a:r>
              <a:rPr lang="es-ES" sz="1900" dirty="0" smtClean="0">
                <a:latin typeface="Arial Unicode MS" pitchFamily="34" charset="-128"/>
              </a:rPr>
              <a:t>% </a:t>
            </a:r>
            <a:r>
              <a:rPr lang="es-ES" sz="1900" dirty="0" err="1" smtClean="0">
                <a:latin typeface="Arial Unicode MS" pitchFamily="34" charset="-128"/>
              </a:rPr>
              <a:t>50a</a:t>
            </a:r>
            <a:r>
              <a:rPr lang="es-ES" sz="1900" dirty="0" smtClean="0">
                <a:latin typeface="Arial Unicode MS" pitchFamily="34" charset="-128"/>
              </a:rPr>
              <a:t> </a:t>
            </a:r>
            <a:r>
              <a:rPr lang="es-ES" sz="1900" dirty="0" err="1" smtClean="0">
                <a:latin typeface="Arial Unicode MS" pitchFamily="34" charset="-128"/>
              </a:rPr>
              <a:t>lehen</a:t>
            </a:r>
            <a:r>
              <a:rPr lang="es-ES" sz="1900" dirty="0" smtClean="0">
                <a:latin typeface="Arial Unicode MS" pitchFamily="34" charset="-128"/>
              </a:rPr>
              <a:t> </a:t>
            </a:r>
            <a:r>
              <a:rPr lang="es-ES" sz="1900" dirty="0" err="1" smtClean="0">
                <a:latin typeface="Arial Unicode MS" pitchFamily="34" charset="-128"/>
              </a:rPr>
              <a:t>gertakariaren</a:t>
            </a:r>
            <a:r>
              <a:rPr lang="es-ES" sz="1900" dirty="0" smtClean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ondoren</a:t>
            </a:r>
            <a:r>
              <a:rPr lang="es-ES" sz="1900" dirty="0">
                <a:latin typeface="Arial Unicode MS" pitchFamily="34" charset="-128"/>
              </a:rPr>
              <a:t>, % </a:t>
            </a:r>
            <a:r>
              <a:rPr lang="es-ES" sz="1900" dirty="0" err="1" smtClean="0">
                <a:latin typeface="Arial Unicode MS" pitchFamily="34" charset="-128"/>
              </a:rPr>
              <a:t>70a</a:t>
            </a:r>
            <a:r>
              <a:rPr lang="es-ES" sz="1900" dirty="0" smtClean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bi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gertakari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 smtClean="0">
                <a:latin typeface="Arial Unicode MS" pitchFamily="34" charset="-128"/>
              </a:rPr>
              <a:t>ondoren</a:t>
            </a:r>
            <a:r>
              <a:rPr lang="es-ES" sz="1900" dirty="0" smtClean="0">
                <a:latin typeface="Arial Unicode MS" pitchFamily="34" charset="-128"/>
              </a:rPr>
              <a:t> </a:t>
            </a:r>
            <a:r>
              <a:rPr lang="es-ES" sz="1900" dirty="0">
                <a:latin typeface="Arial Unicode MS" pitchFamily="34" charset="-128"/>
              </a:rPr>
              <a:t>eta % </a:t>
            </a:r>
            <a:r>
              <a:rPr lang="es-ES" sz="1900" dirty="0" err="1" smtClean="0">
                <a:latin typeface="Arial Unicode MS" pitchFamily="34" charset="-128"/>
              </a:rPr>
              <a:t>90a</a:t>
            </a:r>
            <a:r>
              <a:rPr lang="es-ES" sz="1900" dirty="0" smtClean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hiru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 smtClean="0">
                <a:latin typeface="Arial Unicode MS" pitchFamily="34" charset="-128"/>
              </a:rPr>
              <a:t>ondoren</a:t>
            </a:r>
            <a:r>
              <a:rPr lang="es-ES" sz="19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900" dirty="0" smtClean="0">
                <a:latin typeface="Arial Unicode MS" pitchFamily="34" charset="-128"/>
              </a:rPr>
              <a:t>Oro </a:t>
            </a:r>
            <a:r>
              <a:rPr lang="es-ES" sz="1900" dirty="0" err="1">
                <a:latin typeface="Arial Unicode MS" pitchFamily="34" charset="-128"/>
              </a:rPr>
              <a:t>har</a:t>
            </a:r>
            <a:r>
              <a:rPr lang="es-ES" sz="1900" dirty="0" smtClean="0">
                <a:latin typeface="Arial Unicode MS" pitchFamily="34" charset="-128"/>
              </a:rPr>
              <a:t>, AD </a:t>
            </a:r>
            <a:r>
              <a:rPr lang="es-ES" sz="1900" dirty="0" err="1" smtClean="0">
                <a:latin typeface="Arial Unicode MS" pitchFamily="34" charset="-128"/>
              </a:rPr>
              <a:t>tratamendua</a:t>
            </a:r>
            <a:r>
              <a:rPr lang="es-ES" sz="1900" dirty="0" smtClean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bertan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behera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uzten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 smtClean="0">
                <a:latin typeface="Arial Unicode MS" pitchFamily="34" charset="-128"/>
              </a:rPr>
              <a:t>dutenek</a:t>
            </a:r>
            <a:r>
              <a:rPr lang="es-ES" sz="1900" dirty="0" smtClean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berriz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depresioan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erortzeko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arrisku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handiagoa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 smtClean="0">
                <a:latin typeface="Arial Unicode MS" pitchFamily="34" charset="-128"/>
              </a:rPr>
              <a:t>dute</a:t>
            </a:r>
            <a:r>
              <a:rPr lang="es-ES" sz="1900" dirty="0">
                <a:latin typeface="Arial Unicode MS" pitchFamily="34" charset="-128"/>
              </a:rPr>
              <a:t>, </a:t>
            </a:r>
            <a:r>
              <a:rPr lang="es-ES" sz="1900" dirty="0" err="1" smtClean="0">
                <a:latin typeface="Arial Unicode MS" pitchFamily="34" charset="-128"/>
              </a:rPr>
              <a:t>jarraitzen</a:t>
            </a:r>
            <a:r>
              <a:rPr lang="es-ES" sz="1900" dirty="0" smtClean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dutenek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baino</a:t>
            </a:r>
            <a:r>
              <a:rPr lang="es-ES" sz="1900" dirty="0">
                <a:latin typeface="Arial Unicode MS" pitchFamily="34" charset="-128"/>
              </a:rPr>
              <a:t>; hala ere, </a:t>
            </a:r>
            <a:r>
              <a:rPr lang="es-ES" sz="1900" dirty="0" err="1">
                <a:latin typeface="Arial Unicode MS" pitchFamily="34" charset="-128"/>
              </a:rPr>
              <a:t>tratamendua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luzatzearen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onura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gutxitu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egiten</a:t>
            </a:r>
            <a:r>
              <a:rPr lang="es-ES" sz="1900" dirty="0">
                <a:latin typeface="Arial Unicode MS" pitchFamily="34" charset="-128"/>
              </a:rPr>
              <a:t> da </a:t>
            </a:r>
            <a:r>
              <a:rPr lang="es-ES" sz="1900" dirty="0" err="1" smtClean="0">
                <a:latin typeface="Arial Unicode MS" pitchFamily="34" charset="-128"/>
              </a:rPr>
              <a:t>denboraerkin</a:t>
            </a:r>
            <a:r>
              <a:rPr lang="es-ES" sz="19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900" dirty="0" err="1">
                <a:latin typeface="Arial Unicode MS" pitchFamily="34" charset="-128"/>
              </a:rPr>
              <a:t>N</a:t>
            </a:r>
            <a:r>
              <a:rPr lang="es-ES" sz="1900" dirty="0" err="1" smtClean="0">
                <a:latin typeface="Arial Unicode MS" pitchFamily="34" charset="-128"/>
              </a:rPr>
              <a:t>ahiz</a:t>
            </a:r>
            <a:r>
              <a:rPr lang="es-ES" sz="1900" dirty="0" smtClean="0">
                <a:latin typeface="Arial Unicode MS" pitchFamily="34" charset="-128"/>
              </a:rPr>
              <a:t> </a:t>
            </a:r>
            <a:r>
              <a:rPr lang="es-ES" sz="1900" dirty="0">
                <a:latin typeface="Arial Unicode MS" pitchFamily="34" charset="-128"/>
              </a:rPr>
              <a:t>eta </a:t>
            </a:r>
            <a:r>
              <a:rPr lang="es-ES" sz="1900" dirty="0" err="1" smtClean="0">
                <a:latin typeface="Arial Unicode MS" pitchFamily="34" charset="-128"/>
              </a:rPr>
              <a:t>ADen</a:t>
            </a:r>
            <a:r>
              <a:rPr lang="es-ES" sz="1900" dirty="0" smtClean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iraupen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luzeko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tratamendua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egokia</a:t>
            </a:r>
            <a:r>
              <a:rPr lang="es-ES" sz="1900" dirty="0">
                <a:latin typeface="Arial Unicode MS" pitchFamily="34" charset="-128"/>
              </a:rPr>
              <a:t> izan </a:t>
            </a:r>
            <a:r>
              <a:rPr lang="es-ES" sz="1900" dirty="0" err="1">
                <a:latin typeface="Arial Unicode MS" pitchFamily="34" charset="-128"/>
              </a:rPr>
              <a:t>daitekeen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paziente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jakin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batzuekin</a:t>
            </a:r>
            <a:r>
              <a:rPr lang="es-ES" sz="1900" dirty="0">
                <a:latin typeface="Arial Unicode MS" pitchFamily="34" charset="-128"/>
              </a:rPr>
              <a:t>, </a:t>
            </a:r>
            <a:r>
              <a:rPr lang="es-ES" sz="1900" b="1" dirty="0" err="1">
                <a:latin typeface="Arial Unicode MS" pitchFamily="34" charset="-128"/>
              </a:rPr>
              <a:t>ez</a:t>
            </a:r>
            <a:r>
              <a:rPr lang="es-ES" sz="1900" b="1" dirty="0">
                <a:latin typeface="Arial Unicode MS" pitchFamily="34" charset="-128"/>
              </a:rPr>
              <a:t> da </a:t>
            </a:r>
            <a:r>
              <a:rPr lang="es-ES" sz="1900" b="1" dirty="0" err="1">
                <a:latin typeface="Arial Unicode MS" pitchFamily="34" charset="-128"/>
              </a:rPr>
              <a:t>ondo</a:t>
            </a:r>
            <a:r>
              <a:rPr lang="es-ES" sz="1900" b="1" dirty="0">
                <a:latin typeface="Arial Unicode MS" pitchFamily="34" charset="-128"/>
              </a:rPr>
              <a:t> </a:t>
            </a:r>
            <a:r>
              <a:rPr lang="es-ES" sz="1900" b="1" dirty="0" err="1">
                <a:latin typeface="Arial Unicode MS" pitchFamily="34" charset="-128"/>
              </a:rPr>
              <a:t>ezagutzen</a:t>
            </a:r>
            <a:r>
              <a:rPr lang="es-ES" sz="1900" b="1" dirty="0">
                <a:latin typeface="Arial Unicode MS" pitchFamily="34" charset="-128"/>
              </a:rPr>
              <a:t> </a:t>
            </a:r>
            <a:r>
              <a:rPr lang="es-ES" sz="1900" b="1" dirty="0" err="1">
                <a:latin typeface="Arial Unicode MS" pitchFamily="34" charset="-128"/>
              </a:rPr>
              <a:t>tratamendu</a:t>
            </a:r>
            <a:r>
              <a:rPr lang="es-ES" sz="1900" b="1" dirty="0">
                <a:latin typeface="Arial Unicode MS" pitchFamily="34" charset="-128"/>
              </a:rPr>
              <a:t> </a:t>
            </a:r>
            <a:r>
              <a:rPr lang="es-ES" sz="1900" b="1" dirty="0" err="1">
                <a:latin typeface="Arial Unicode MS" pitchFamily="34" charset="-128"/>
              </a:rPr>
              <a:t>hori</a:t>
            </a:r>
            <a:r>
              <a:rPr lang="es-ES" sz="1900" b="1" dirty="0">
                <a:latin typeface="Arial Unicode MS" pitchFamily="34" charset="-128"/>
              </a:rPr>
              <a:t> </a:t>
            </a:r>
            <a:r>
              <a:rPr lang="es-ES" sz="1900" b="1" dirty="0" err="1">
                <a:latin typeface="Arial Unicode MS" pitchFamily="34" charset="-128"/>
              </a:rPr>
              <a:t>luze</a:t>
            </a:r>
            <a:r>
              <a:rPr lang="es-ES" sz="1900" b="1" dirty="0">
                <a:latin typeface="Arial Unicode MS" pitchFamily="34" charset="-128"/>
              </a:rPr>
              <a:t> </a:t>
            </a:r>
            <a:r>
              <a:rPr lang="es-ES" sz="1900" b="1" dirty="0" err="1">
                <a:latin typeface="Arial Unicode MS" pitchFamily="34" charset="-128"/>
              </a:rPr>
              <a:t>jarraitzeak</a:t>
            </a:r>
            <a:r>
              <a:rPr lang="es-ES" sz="1900" b="1" dirty="0">
                <a:latin typeface="Arial Unicode MS" pitchFamily="34" charset="-128"/>
              </a:rPr>
              <a:t> </a:t>
            </a:r>
            <a:r>
              <a:rPr lang="es-ES" sz="1900" b="1" dirty="0" err="1">
                <a:latin typeface="Arial Unicode MS" pitchFamily="34" charset="-128"/>
              </a:rPr>
              <a:t>zer</a:t>
            </a:r>
            <a:r>
              <a:rPr lang="es-ES" sz="1900" b="1" dirty="0">
                <a:latin typeface="Arial Unicode MS" pitchFamily="34" charset="-128"/>
              </a:rPr>
              <a:t> </a:t>
            </a:r>
            <a:r>
              <a:rPr lang="es-ES" sz="1900" b="1" dirty="0" err="1">
                <a:latin typeface="Arial Unicode MS" pitchFamily="34" charset="-128"/>
              </a:rPr>
              <a:t>ondura</a:t>
            </a:r>
            <a:r>
              <a:rPr lang="es-ES" sz="1900" b="1" dirty="0">
                <a:latin typeface="Arial Unicode MS" pitchFamily="34" charset="-128"/>
              </a:rPr>
              <a:t> eta </a:t>
            </a:r>
            <a:r>
              <a:rPr lang="es-ES" sz="1900" b="1" dirty="0" err="1">
                <a:latin typeface="Arial Unicode MS" pitchFamily="34" charset="-128"/>
              </a:rPr>
              <a:t>zer</a:t>
            </a:r>
            <a:r>
              <a:rPr lang="es-ES" sz="1900" b="1" dirty="0">
                <a:latin typeface="Arial Unicode MS" pitchFamily="34" charset="-128"/>
              </a:rPr>
              <a:t> </a:t>
            </a:r>
            <a:r>
              <a:rPr lang="es-ES" sz="1900" b="1" dirty="0" err="1">
                <a:latin typeface="Arial Unicode MS" pitchFamily="34" charset="-128"/>
              </a:rPr>
              <a:t>arrisku</a:t>
            </a:r>
            <a:r>
              <a:rPr lang="es-ES" sz="1900" b="1" dirty="0">
                <a:latin typeface="Arial Unicode MS" pitchFamily="34" charset="-128"/>
              </a:rPr>
              <a:t> </a:t>
            </a:r>
            <a:r>
              <a:rPr lang="es-ES" sz="1900" b="1" dirty="0" err="1" smtClean="0">
                <a:latin typeface="Arial Unicode MS" pitchFamily="34" charset="-128"/>
              </a:rPr>
              <a:t>dakarren</a:t>
            </a:r>
            <a:r>
              <a:rPr lang="es-ES" sz="19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900" dirty="0" err="1" smtClean="0">
                <a:latin typeface="Arial Unicode MS" pitchFamily="34" charset="-128"/>
              </a:rPr>
              <a:t>Izandako</a:t>
            </a:r>
            <a:r>
              <a:rPr lang="es-ES" sz="1900" dirty="0" smtClean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birgaixotze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kopuruaren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 smtClean="0">
                <a:latin typeface="Arial Unicode MS" pitchFamily="34" charset="-128"/>
              </a:rPr>
              <a:t>arabera</a:t>
            </a:r>
            <a:r>
              <a:rPr lang="es-ES" sz="1900" dirty="0" smtClean="0">
                <a:latin typeface="Arial Unicode MS" pitchFamily="34" charset="-128"/>
              </a:rPr>
              <a:t>, </a:t>
            </a:r>
            <a:r>
              <a:rPr lang="es-ES" sz="1900" b="1" dirty="0" err="1" smtClean="0">
                <a:latin typeface="Arial Unicode MS" pitchFamily="34" charset="-128"/>
              </a:rPr>
              <a:t>tratamenduaren</a:t>
            </a:r>
            <a:r>
              <a:rPr lang="es-ES" sz="1900" b="1" dirty="0" smtClean="0">
                <a:latin typeface="Arial Unicode MS" pitchFamily="34" charset="-128"/>
              </a:rPr>
              <a:t> </a:t>
            </a:r>
            <a:r>
              <a:rPr lang="es-ES" sz="1900" b="1" dirty="0" err="1" smtClean="0">
                <a:latin typeface="Arial Unicode MS" pitchFamily="34" charset="-128"/>
              </a:rPr>
              <a:t>iraupena</a:t>
            </a:r>
            <a:r>
              <a:rPr lang="es-ES" sz="1900" dirty="0" smtClean="0">
                <a:latin typeface="Arial Unicode MS" pitchFamily="34" charset="-128"/>
              </a:rPr>
              <a:t>: </a:t>
            </a:r>
            <a:endParaRPr lang="es-ES" sz="1900" dirty="0">
              <a:latin typeface="Arial Unicode MS" pitchFamily="34" charset="-128"/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600" dirty="0" smtClean="0">
                <a:latin typeface="Arial Unicode MS" pitchFamily="34" charset="-128"/>
              </a:rPr>
              <a:t>6 </a:t>
            </a:r>
            <a:r>
              <a:rPr lang="es-ES" sz="1600" dirty="0" err="1">
                <a:latin typeface="Arial Unicode MS" pitchFamily="34" charset="-128"/>
              </a:rPr>
              <a:t>hilabete</a:t>
            </a:r>
            <a:r>
              <a:rPr lang="es-ES" sz="1600" dirty="0">
                <a:latin typeface="Arial Unicode MS" pitchFamily="34" charset="-128"/>
              </a:rPr>
              <a:t>, </a:t>
            </a:r>
            <a:r>
              <a:rPr lang="es-ES" sz="1600" dirty="0" err="1">
                <a:latin typeface="Arial Unicode MS" pitchFamily="34" charset="-128"/>
              </a:rPr>
              <a:t>lehen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gertakariaren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erremisioaren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ondoren</a:t>
            </a:r>
            <a:r>
              <a:rPr lang="es-ES" sz="1600" dirty="0">
                <a:latin typeface="Arial Unicode MS" pitchFamily="34" charset="-128"/>
              </a:rPr>
              <a:t> 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600" dirty="0" smtClean="0">
                <a:latin typeface="Arial Unicode MS" pitchFamily="34" charset="-128"/>
              </a:rPr>
              <a:t>12 </a:t>
            </a:r>
            <a:r>
              <a:rPr lang="es-ES" sz="1600" dirty="0" err="1">
                <a:latin typeface="Arial Unicode MS" pitchFamily="34" charset="-128"/>
              </a:rPr>
              <a:t>hilabete</a:t>
            </a:r>
            <a:r>
              <a:rPr lang="es-ES" sz="1600" dirty="0">
                <a:latin typeface="Arial Unicode MS" pitchFamily="34" charset="-128"/>
              </a:rPr>
              <a:t>, </a:t>
            </a:r>
            <a:r>
              <a:rPr lang="es-ES" sz="1600" dirty="0" err="1">
                <a:latin typeface="Arial Unicode MS" pitchFamily="34" charset="-128"/>
              </a:rPr>
              <a:t>bigarren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gertakariaren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erremisioaren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ondoren</a:t>
            </a:r>
            <a:endParaRPr lang="es-ES" sz="1600" dirty="0">
              <a:latin typeface="Arial Unicode MS" pitchFamily="34" charset="-128"/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600" dirty="0" smtClean="0">
                <a:latin typeface="Arial Unicode MS" pitchFamily="34" charset="-128"/>
              </a:rPr>
              <a:t>24 </a:t>
            </a:r>
            <a:r>
              <a:rPr lang="es-ES" sz="1600" dirty="0" err="1">
                <a:latin typeface="Arial Unicode MS" pitchFamily="34" charset="-128"/>
              </a:rPr>
              <a:t>hilabete</a:t>
            </a:r>
            <a:r>
              <a:rPr lang="es-ES" sz="1600" dirty="0">
                <a:latin typeface="Arial Unicode MS" pitchFamily="34" charset="-128"/>
              </a:rPr>
              <a:t>, </a:t>
            </a:r>
            <a:r>
              <a:rPr lang="es-ES" sz="1600" dirty="0" err="1">
                <a:latin typeface="Arial Unicode MS" pitchFamily="34" charset="-128"/>
              </a:rPr>
              <a:t>hirugarren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gertakariaren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erremisioaren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ondoren</a:t>
            </a:r>
            <a:endParaRPr lang="es-ES" sz="1600" dirty="0">
              <a:latin typeface="Arial Unicode MS" pitchFamily="34" charset="-128"/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600" dirty="0" err="1" smtClean="0">
                <a:latin typeface="Arial Unicode MS" pitchFamily="34" charset="-128"/>
              </a:rPr>
              <a:t>Hiru</a:t>
            </a:r>
            <a:r>
              <a:rPr lang="es-ES" sz="1600" dirty="0" smtClean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gertakari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edo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gehiago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 smtClean="0">
                <a:latin typeface="Arial Unicode MS" pitchFamily="34" charset="-128"/>
              </a:rPr>
              <a:t>izanez</a:t>
            </a:r>
            <a:r>
              <a:rPr lang="es-ES" sz="1600" dirty="0" smtClean="0">
                <a:latin typeface="Arial Unicode MS" pitchFamily="34" charset="-128"/>
              </a:rPr>
              <a:t> </a:t>
            </a:r>
            <a:r>
              <a:rPr lang="es-ES" sz="1600" dirty="0" err="1" smtClean="0">
                <a:latin typeface="Arial Unicode MS" pitchFamily="34" charset="-128"/>
              </a:rPr>
              <a:t>gero</a:t>
            </a:r>
            <a:r>
              <a:rPr lang="es-ES" sz="1600" dirty="0" smtClean="0">
                <a:latin typeface="Arial Unicode MS" pitchFamily="34" charset="-128"/>
              </a:rPr>
              <a:t>, </a:t>
            </a:r>
            <a:r>
              <a:rPr lang="es-ES" sz="1600" dirty="0" err="1">
                <a:latin typeface="Arial Unicode MS" pitchFamily="34" charset="-128"/>
              </a:rPr>
              <a:t>baloratu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smtClean="0">
                <a:latin typeface="Arial Unicode MS" pitchFamily="34" charset="-128"/>
              </a:rPr>
              <a:t>24 </a:t>
            </a:r>
            <a:r>
              <a:rPr lang="es-ES" sz="1600" dirty="0" err="1">
                <a:latin typeface="Arial Unicode MS" pitchFamily="34" charset="-128"/>
              </a:rPr>
              <a:t>hilabete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baino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gehiagoz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jarraitzea</a:t>
            </a:r>
            <a:r>
              <a:rPr lang="es-ES" sz="1600" dirty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900" b="1" dirty="0" err="1">
                <a:latin typeface="Arial Unicode MS" pitchFamily="34" charset="-128"/>
              </a:rPr>
              <a:t>Mantentze-faseko</a:t>
            </a:r>
            <a:r>
              <a:rPr lang="es-ES" sz="1900" b="1" dirty="0">
                <a:latin typeface="Arial Unicode MS" pitchFamily="34" charset="-128"/>
              </a:rPr>
              <a:t> </a:t>
            </a:r>
            <a:r>
              <a:rPr lang="es-ES" sz="1900" b="1" dirty="0" err="1">
                <a:latin typeface="Arial Unicode MS" pitchFamily="34" charset="-128"/>
              </a:rPr>
              <a:t>farmako-dosiak</a:t>
            </a:r>
            <a:r>
              <a:rPr lang="es-ES" sz="1900" b="1" dirty="0">
                <a:latin typeface="Arial Unicode MS" pitchFamily="34" charset="-128"/>
              </a:rPr>
              <a:t> </a:t>
            </a:r>
            <a:r>
              <a:rPr lang="es-ES" sz="1900" b="1" dirty="0" err="1">
                <a:latin typeface="Arial Unicode MS" pitchFamily="34" charset="-128"/>
              </a:rPr>
              <a:t>erremisioa</a:t>
            </a:r>
            <a:r>
              <a:rPr lang="es-ES" sz="1900" b="1" dirty="0">
                <a:latin typeface="Arial Unicode MS" pitchFamily="34" charset="-128"/>
              </a:rPr>
              <a:t> </a:t>
            </a:r>
            <a:r>
              <a:rPr lang="es-ES" sz="1900" b="1" dirty="0" err="1">
                <a:latin typeface="Arial Unicode MS" pitchFamily="34" charset="-128"/>
              </a:rPr>
              <a:t>lortzeko</a:t>
            </a:r>
            <a:r>
              <a:rPr lang="es-ES" sz="1900" b="1" dirty="0">
                <a:latin typeface="Arial Unicode MS" pitchFamily="34" charset="-128"/>
              </a:rPr>
              <a:t> </a:t>
            </a:r>
            <a:r>
              <a:rPr lang="es-ES" sz="1900" b="1" dirty="0" err="1">
                <a:latin typeface="Arial Unicode MS" pitchFamily="34" charset="-128"/>
              </a:rPr>
              <a:t>baliatu</a:t>
            </a:r>
            <a:r>
              <a:rPr lang="es-ES" sz="1900" b="1" dirty="0">
                <a:latin typeface="Arial Unicode MS" pitchFamily="34" charset="-128"/>
              </a:rPr>
              <a:t> zen </a:t>
            </a:r>
            <a:r>
              <a:rPr lang="es-ES" sz="1900" b="1" dirty="0" err="1">
                <a:latin typeface="Arial Unicode MS" pitchFamily="34" charset="-128"/>
              </a:rPr>
              <a:t>dosiaren</a:t>
            </a:r>
            <a:r>
              <a:rPr lang="es-ES" sz="1900" b="1" dirty="0">
                <a:latin typeface="Arial Unicode MS" pitchFamily="34" charset="-128"/>
              </a:rPr>
              <a:t> </a:t>
            </a:r>
            <a:r>
              <a:rPr lang="es-ES" sz="1900" b="1" dirty="0" err="1">
                <a:latin typeface="Arial Unicode MS" pitchFamily="34" charset="-128"/>
              </a:rPr>
              <a:t>antzekoa</a:t>
            </a:r>
            <a:r>
              <a:rPr lang="es-ES" sz="1900" b="1" dirty="0">
                <a:latin typeface="Arial Unicode MS" pitchFamily="34" charset="-128"/>
              </a:rPr>
              <a:t> izan </a:t>
            </a:r>
            <a:r>
              <a:rPr lang="es-ES" sz="1900" b="1" dirty="0" err="1">
                <a:latin typeface="Arial Unicode MS" pitchFamily="34" charset="-128"/>
              </a:rPr>
              <a:t>behar</a:t>
            </a:r>
            <a:r>
              <a:rPr lang="es-ES" sz="1900" b="1" dirty="0">
                <a:latin typeface="Arial Unicode MS" pitchFamily="34" charset="-128"/>
              </a:rPr>
              <a:t> </a:t>
            </a:r>
            <a:r>
              <a:rPr lang="es-ES" sz="1900" b="1" dirty="0" smtClean="0">
                <a:latin typeface="Arial Unicode MS" pitchFamily="34" charset="-128"/>
              </a:rPr>
              <a:t>du.</a:t>
            </a:r>
            <a:endParaRPr lang="es-ES" sz="1900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404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s-ES" sz="2800" b="1" dirty="0" err="1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rPr>
              <a:t>Tratamenduaren</a:t>
            </a:r>
            <a:r>
              <a:rPr lang="es-ES" sz="2800" b="1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2800" b="1" dirty="0" err="1" smtClean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rPr>
              <a:t>amaiera</a:t>
            </a:r>
            <a:endParaRPr lang="es-ES" sz="2800" b="1" dirty="0">
              <a:solidFill>
                <a:schemeClr val="tx2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23528" y="980728"/>
            <a:ext cx="799288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Dosia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apurka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murriztuz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amaitu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tratamendu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ADa</a:t>
            </a:r>
            <a:r>
              <a:rPr lang="es-ES" sz="2000" dirty="0" smtClean="0">
                <a:latin typeface="Arial Unicode MS" pitchFamily="34" charset="-128"/>
              </a:rPr>
              <a:t>; </a:t>
            </a:r>
            <a:r>
              <a:rPr lang="es-ES" sz="2000" dirty="0" err="1">
                <a:latin typeface="Arial Unicode MS" pitchFamily="34" charset="-128"/>
              </a:rPr>
              <a:t>normalean</a:t>
            </a:r>
            <a:r>
              <a:rPr lang="es-ES" sz="2000" dirty="0">
                <a:latin typeface="Arial Unicode MS" pitchFamily="34" charset="-128"/>
              </a:rPr>
              <a:t>, 4 </a:t>
            </a:r>
            <a:r>
              <a:rPr lang="es-ES" sz="2000" dirty="0" err="1">
                <a:latin typeface="Arial Unicode MS" pitchFamily="34" charset="-128"/>
              </a:rPr>
              <a:t>astetan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zehar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nahiz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pertsona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batzuek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denbora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gehiago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izango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; </a:t>
            </a:r>
            <a:r>
              <a:rPr lang="es-ES" sz="2000" dirty="0" err="1">
                <a:latin typeface="Arial Unicode MS" pitchFamily="34" charset="-128"/>
              </a:rPr>
              <a:t>bereziki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batez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besteko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bizitza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motza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farmakoen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kasuan</a:t>
            </a:r>
            <a:r>
              <a:rPr lang="es-ES" sz="2000" dirty="0">
                <a:latin typeface="Arial Unicode MS" pitchFamily="34" charset="-128"/>
              </a:rPr>
              <a:t> (</a:t>
            </a:r>
            <a:r>
              <a:rPr lang="es-ES" sz="2000" dirty="0" err="1">
                <a:latin typeface="Arial Unicode MS" pitchFamily="34" charset="-128"/>
              </a:rPr>
              <a:t>paroxetina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benlafaxina</a:t>
            </a:r>
            <a:r>
              <a:rPr lang="es-ES" sz="2000" dirty="0" smtClean="0">
                <a:latin typeface="Arial Unicode MS" pitchFamily="34" charset="-128"/>
              </a:rPr>
              <a:t>).</a:t>
            </a:r>
            <a:endParaRPr lang="es-ES" sz="20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Etete-sindromea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eragin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dezake</a:t>
            </a:r>
            <a:r>
              <a:rPr lang="es-ES" sz="2000" dirty="0">
                <a:latin typeface="Arial Unicode MS" pitchFamily="34" charset="-128"/>
              </a:rPr>
              <a:t> AD </a:t>
            </a:r>
            <a:r>
              <a:rPr lang="es-ES" sz="2000" dirty="0" err="1">
                <a:latin typeface="Arial Unicode MS" pitchFamily="34" charset="-128"/>
              </a:rPr>
              <a:t>bat</a:t>
            </a:r>
            <a:r>
              <a:rPr lang="es-ES" sz="2000" dirty="0">
                <a:latin typeface="Arial Unicode MS" pitchFamily="34" charset="-128"/>
              </a:rPr>
              <a:t>-batean </a:t>
            </a:r>
            <a:r>
              <a:rPr lang="es-ES" sz="2000" dirty="0" err="1">
                <a:latin typeface="Arial Unicode MS" pitchFamily="34" charset="-128"/>
              </a:rPr>
              <a:t>eteteak</a:t>
            </a:r>
            <a:r>
              <a:rPr lang="es-ES" sz="2000" dirty="0">
                <a:latin typeface="Arial Unicode MS" pitchFamily="34" charset="-128"/>
              </a:rPr>
              <a:t>; </a:t>
            </a:r>
            <a:r>
              <a:rPr lang="es-ES" sz="2000" dirty="0" err="1">
                <a:latin typeface="Arial Unicode MS" pitchFamily="34" charset="-128"/>
              </a:rPr>
              <a:t>hau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sindrome</a:t>
            </a:r>
            <a:r>
              <a:rPr lang="es-ES" sz="2000" dirty="0">
                <a:latin typeface="Arial Unicode MS" pitchFamily="34" charset="-128"/>
              </a:rPr>
              <a:t> horren </a:t>
            </a:r>
            <a:r>
              <a:rPr lang="es-ES" sz="2000" dirty="0" err="1">
                <a:latin typeface="Arial Unicode MS" pitchFamily="34" charset="-128"/>
              </a:rPr>
              <a:t>sintomen</a:t>
            </a:r>
            <a:r>
              <a:rPr lang="es-ES" sz="2000" dirty="0">
                <a:latin typeface="Arial Unicode MS" pitchFamily="34" charset="-128"/>
              </a:rPr>
              <a:t> sigla (</a:t>
            </a:r>
            <a:r>
              <a:rPr lang="es-ES" sz="2000" dirty="0" err="1">
                <a:latin typeface="Arial Unicode MS" pitchFamily="34" charset="-128"/>
              </a:rPr>
              <a:t>ingelesez</a:t>
            </a:r>
            <a:r>
              <a:rPr lang="es-ES" sz="2000" dirty="0">
                <a:latin typeface="Arial Unicode MS" pitchFamily="34" charset="-128"/>
              </a:rPr>
              <a:t>): </a:t>
            </a:r>
            <a:r>
              <a:rPr lang="es-ES" sz="2000" dirty="0" err="1" smtClean="0">
                <a:latin typeface="Arial Unicode MS" pitchFamily="34" charset="-128"/>
              </a:rPr>
              <a:t>FINISH</a:t>
            </a:r>
            <a:endParaRPr lang="es-ES" sz="2000" dirty="0">
              <a:latin typeface="Arial Unicode MS" pitchFamily="34" charset="-128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12976"/>
            <a:ext cx="67341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334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517632" cy="922114"/>
          </a:xfrm>
        </p:spPr>
        <p:txBody>
          <a:bodyPr/>
          <a:lstStyle/>
          <a:p>
            <a:r>
              <a:rPr lang="es-ES" sz="3600" dirty="0" err="1" smtClean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rPr>
              <a:t>Depresioa</a:t>
            </a:r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rPr>
              <a:t>: </a:t>
            </a:r>
            <a:r>
              <a:rPr lang="es-ES" sz="3600" dirty="0" err="1" smtClean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rPr>
              <a:t>esteka</a:t>
            </a:r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3600" dirty="0" err="1" smtClean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rPr>
              <a:t>interesgarriak</a:t>
            </a:r>
            <a:endParaRPr lang="es-ES" sz="3600" dirty="0">
              <a:solidFill>
                <a:schemeClr val="tx2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539552" y="1196752"/>
            <a:ext cx="7920880" cy="41044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u-ES" sz="2800" dirty="0"/>
              <a:t>TRATAMENDU ALGORITMOA: </a:t>
            </a:r>
            <a:endParaRPr lang="es-ES" sz="2800" dirty="0"/>
          </a:p>
          <a:p>
            <a:pPr lvl="0"/>
            <a:r>
              <a:rPr lang="eu-ES" sz="2400" u="sng" dirty="0">
                <a:hlinkClick r:id="rId2"/>
              </a:rPr>
              <a:t>Helduen depresio nagusiaren tratamendu-algoritmoa (</a:t>
            </a:r>
            <a:r>
              <a:rPr lang="eu-ES" sz="2400" u="sng" dirty="0" err="1">
                <a:hlinkClick r:id="rId2"/>
              </a:rPr>
              <a:t>GuiaSalud</a:t>
            </a:r>
            <a:r>
              <a:rPr lang="eu-ES" sz="2400" u="sng" dirty="0">
                <a:hlinkClick r:id="rId2"/>
              </a:rPr>
              <a:t>)</a:t>
            </a:r>
            <a:endParaRPr lang="es-ES" sz="2400" dirty="0"/>
          </a:p>
          <a:p>
            <a:pPr marL="0" indent="0">
              <a:buNone/>
            </a:pPr>
            <a:r>
              <a:rPr lang="eu-ES" sz="2800" dirty="0"/>
              <a:t>PAZIENTEENTZAKO </a:t>
            </a:r>
            <a:r>
              <a:rPr lang="eu-ES" sz="2800" dirty="0" smtClean="0"/>
              <a:t>INFORMAZIOA:</a:t>
            </a:r>
            <a:endParaRPr lang="es-ES" sz="2800" dirty="0"/>
          </a:p>
          <a:p>
            <a:pPr lvl="0"/>
            <a:r>
              <a:rPr lang="eu-ES" sz="2400" u="sng" dirty="0">
                <a:hlinkClick r:id="rId3"/>
              </a:rPr>
              <a:t>Depresioari buruzko informazioa (Osasun Eskola)</a:t>
            </a:r>
            <a:endParaRPr lang="es-ES" sz="2400" dirty="0"/>
          </a:p>
          <a:p>
            <a:pPr lvl="0"/>
            <a:r>
              <a:rPr lang="eu-ES" sz="2400" u="sng" dirty="0" err="1">
                <a:hlinkClick r:id="rId4"/>
              </a:rPr>
              <a:t>Autolaguntza</a:t>
            </a:r>
            <a:r>
              <a:rPr lang="eu-ES" sz="2400" u="sng" dirty="0">
                <a:hlinkClick r:id="rId4"/>
              </a:rPr>
              <a:t> gidaliburuak, depresiorako eta herstura-nahasmenduetarako (</a:t>
            </a:r>
            <a:r>
              <a:rPr lang="eu-ES" sz="2400" u="sng" dirty="0" err="1">
                <a:hlinkClick r:id="rId4"/>
              </a:rPr>
              <a:t>SAS</a:t>
            </a:r>
            <a:r>
              <a:rPr lang="eu-ES" sz="2400" u="sng" dirty="0">
                <a:hlinkClick r:id="rId4"/>
              </a:rPr>
              <a:t>)</a:t>
            </a:r>
            <a:endParaRPr lang="es-ES" sz="2400" dirty="0"/>
          </a:p>
          <a:p>
            <a:r>
              <a:rPr lang="eu-ES" sz="2400" u="sng" dirty="0">
                <a:hlinkClick r:id="rId5"/>
              </a:rPr>
              <a:t>Paziente, senide eta hurrekoentzako informazioa. Depresioaren gidaliburua (</a:t>
            </a:r>
            <a:r>
              <a:rPr lang="eu-ES" sz="2400" u="sng" dirty="0" err="1">
                <a:hlinkClick r:id="rId5"/>
              </a:rPr>
              <a:t>SNC</a:t>
            </a:r>
            <a:r>
              <a:rPr lang="eu-ES" sz="2400" u="sng" dirty="0">
                <a:hlinkClick r:id="rId5"/>
              </a:rPr>
              <a:t>)</a:t>
            </a:r>
            <a:endParaRPr lang="es-E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70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737741" y="1196752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800" dirty="0" err="1" smtClean="0">
                <a:latin typeface="Arial Unicode MS" pitchFamily="34" charset="-128"/>
              </a:rPr>
              <a:t>Gomendagarri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>
                <a:latin typeface="Arial Unicode MS" pitchFamily="34" charset="-128"/>
              </a:rPr>
              <a:t>da </a:t>
            </a:r>
            <a:r>
              <a:rPr lang="es-ES" sz="2800" dirty="0" err="1">
                <a:latin typeface="Arial Unicode MS" pitchFamily="34" charset="-128"/>
              </a:rPr>
              <a:t>pazienteari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informazioa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ematea</a:t>
            </a:r>
            <a:r>
              <a:rPr lang="es-ES" sz="2800" dirty="0">
                <a:latin typeface="Arial Unicode MS" pitchFamily="34" charset="-128"/>
              </a:rPr>
              <a:t> estrategia </a:t>
            </a:r>
            <a:r>
              <a:rPr lang="es-ES" sz="2800" dirty="0" err="1">
                <a:latin typeface="Arial Unicode MS" pitchFamily="34" charset="-128"/>
              </a:rPr>
              <a:t>psikoterapeutikoen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inguruan</a:t>
            </a:r>
            <a:r>
              <a:rPr lang="es-ES" sz="2800" dirty="0">
                <a:latin typeface="Arial Unicode MS" pitchFamily="34" charset="-128"/>
              </a:rPr>
              <a:t>, eta </a:t>
            </a:r>
            <a:r>
              <a:rPr lang="es-ES" sz="2800" dirty="0" err="1">
                <a:latin typeface="Arial Unicode MS" pitchFamily="34" charset="-128"/>
              </a:rPr>
              <a:t>norbere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burua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zaintzeko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trebetasunak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irakastea</a:t>
            </a:r>
            <a:endParaRPr lang="es-ES" sz="28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800" dirty="0" err="1" smtClean="0">
                <a:latin typeface="Arial Unicode MS" pitchFamily="34" charset="-128"/>
              </a:rPr>
              <a:t>Depresio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arinetan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farmakorik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ez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erabiltzea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gomendatzen</a:t>
            </a:r>
            <a:r>
              <a:rPr lang="es-ES" sz="2800" dirty="0">
                <a:latin typeface="Arial Unicode MS" pitchFamily="34" charset="-128"/>
              </a:rPr>
              <a:t> da, oro </a:t>
            </a:r>
            <a:r>
              <a:rPr lang="es-ES" sz="2800" dirty="0" err="1">
                <a:latin typeface="Arial Unicode MS" pitchFamily="34" charset="-128"/>
              </a:rPr>
              <a:t>har</a:t>
            </a:r>
            <a:endParaRPr lang="es-ES" sz="28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800" dirty="0" err="1" smtClean="0">
                <a:latin typeface="Arial Unicode MS" pitchFamily="34" charset="-128"/>
              </a:rPr>
              <a:t>Pazienteari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jakinarazi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egin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behar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zaio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atzeratu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egiten</a:t>
            </a:r>
            <a:r>
              <a:rPr lang="es-ES" sz="2800" dirty="0">
                <a:latin typeface="Arial Unicode MS" pitchFamily="34" charset="-128"/>
              </a:rPr>
              <a:t> dela </a:t>
            </a:r>
            <a:r>
              <a:rPr lang="es-ES" sz="2800" dirty="0" err="1">
                <a:latin typeface="Arial Unicode MS" pitchFamily="34" charset="-128"/>
              </a:rPr>
              <a:t>antidepresiboen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efektu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terapeutikoa</a:t>
            </a:r>
            <a:endParaRPr lang="es-ES" sz="28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800" dirty="0" err="1" smtClean="0">
                <a:latin typeface="Arial Unicode MS" pitchFamily="34" charset="-128"/>
              </a:rPr>
              <a:t>SBISak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dira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hautatzeko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farmakoak</a:t>
            </a:r>
            <a:endParaRPr lang="es-ES" sz="2800" dirty="0">
              <a:latin typeface="Arial Unicode MS" pitchFamily="34" charset="-128"/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1327721" y="234851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err="1" smtClean="0">
                <a:solidFill>
                  <a:schemeClr val="tx2"/>
                </a:solidFill>
                <a:latin typeface="Arial Black" pitchFamily="34" charset="0"/>
              </a:rPr>
              <a:t>Ideia</a:t>
            </a:r>
            <a:r>
              <a:rPr lang="es-ES" sz="4400" baseline="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4400" baseline="0" dirty="0" err="1" smtClean="0">
                <a:solidFill>
                  <a:schemeClr val="tx2"/>
                </a:solidFill>
                <a:latin typeface="Arial Black" pitchFamily="34" charset="0"/>
              </a:rPr>
              <a:t>nagusiak</a:t>
            </a:r>
            <a:endParaRPr lang="es-ES" sz="4400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72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altLang="es-ES" sz="4000" dirty="0" err="1">
                <a:solidFill>
                  <a:schemeClr val="tx2"/>
                </a:solidFill>
                <a:latin typeface="Arial Black" pitchFamily="34" charset="0"/>
              </a:rPr>
              <a:t>Informazio</a:t>
            </a:r>
            <a:r>
              <a:rPr lang="es-ES" altLang="es-ES" sz="40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altLang="es-ES" sz="4000" dirty="0" err="1">
                <a:solidFill>
                  <a:schemeClr val="tx2"/>
                </a:solidFill>
                <a:latin typeface="Arial Black" pitchFamily="34" charset="0"/>
              </a:rPr>
              <a:t>gehiago</a:t>
            </a:r>
            <a:r>
              <a:rPr lang="es-ES" altLang="es-ES" sz="4000" dirty="0">
                <a:solidFill>
                  <a:schemeClr val="tx2"/>
                </a:solidFill>
                <a:latin typeface="Arial Black" pitchFamily="34" charset="0"/>
              </a:rPr>
              <a:t> eta </a:t>
            </a:r>
            <a:r>
              <a:rPr lang="es-ES" altLang="es-ES" sz="4000" dirty="0" err="1">
                <a:solidFill>
                  <a:schemeClr val="tx2"/>
                </a:solidFill>
                <a:latin typeface="Arial Black" pitchFamily="34" charset="0"/>
              </a:rPr>
              <a:t>bibliografia</a:t>
            </a:r>
            <a:r>
              <a:rPr lang="es-ES" altLang="es-ES" sz="4000" dirty="0">
                <a:solidFill>
                  <a:schemeClr val="tx2"/>
                </a:solidFill>
                <a:latin typeface="Arial Black" pitchFamily="34" charset="0"/>
              </a:rPr>
              <a:t>…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  <p:custDataLst>
              <p:tags r:id="rId3"/>
            </p:custDataLst>
          </p:nvPr>
        </p:nvSpPr>
        <p:spPr bwMode="auto">
          <a:xfrm>
            <a:off x="684213" y="1628775"/>
            <a:ext cx="4679875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sz="2800" b="1" dirty="0" smtClean="0">
              <a:latin typeface="Arial Unicode MS" pitchFamily="34" charset="-128"/>
            </a:endParaRPr>
          </a:p>
          <a:p>
            <a:endParaRPr lang="es-ES_tradnl" sz="2800" b="1" dirty="0">
              <a:latin typeface="Arial Unicode MS" pitchFamily="34" charset="-128"/>
            </a:endParaRPr>
          </a:p>
          <a:p>
            <a:endParaRPr lang="es-ES_tradnl" sz="2800" b="1" dirty="0" smtClean="0">
              <a:latin typeface="Arial Unicode MS" pitchFamily="34" charset="-128"/>
            </a:endParaRPr>
          </a:p>
          <a:p>
            <a:r>
              <a:rPr lang="es-ES_tradnl" sz="2800" b="1" dirty="0" smtClean="0">
                <a:latin typeface="Arial Unicode MS" pitchFamily="34" charset="-128"/>
                <a:hlinkClick r:id="rId7"/>
              </a:rPr>
              <a:t>INFAC </a:t>
            </a:r>
            <a:r>
              <a:rPr lang="es-ES_tradnl" sz="2800" b="1" dirty="0" smtClean="0">
                <a:latin typeface="Arial Unicode MS" pitchFamily="34" charset="-128"/>
                <a:hlinkClick r:id="rId7"/>
              </a:rPr>
              <a:t>25 </a:t>
            </a:r>
            <a:r>
              <a:rPr lang="es-ES_tradnl" sz="2800" b="1" dirty="0" err="1" smtClean="0">
                <a:latin typeface="Arial Unicode MS" pitchFamily="34" charset="-128"/>
                <a:hlinkClick r:id="rId7"/>
              </a:rPr>
              <a:t>Lib</a:t>
            </a:r>
            <a:r>
              <a:rPr lang="es-ES_tradnl" sz="2800" b="1" dirty="0" smtClean="0">
                <a:latin typeface="Arial Unicode MS" pitchFamily="34" charset="-128"/>
                <a:hlinkClick r:id="rId7"/>
              </a:rPr>
              <a:t>, 1 </a:t>
            </a:r>
            <a:r>
              <a:rPr lang="es-ES_tradnl" sz="2800" b="1" dirty="0" err="1" smtClean="0">
                <a:latin typeface="Arial Unicode MS" pitchFamily="34" charset="-128"/>
                <a:hlinkClick r:id="rId7"/>
              </a:rPr>
              <a:t>Zk</a:t>
            </a:r>
            <a:r>
              <a:rPr lang="es-ES_tradnl" sz="2800" b="1" dirty="0" smtClean="0">
                <a:latin typeface="Arial Unicode MS" pitchFamily="34" charset="-128"/>
              </a:rPr>
              <a:t>. </a:t>
            </a:r>
            <a:endParaRPr lang="es-ES_tradnl" sz="2800" b="1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_tradnl" sz="2800" b="1" dirty="0" smtClean="0"/>
          </a:p>
          <a:p>
            <a:endParaRPr lang="es-ES" sz="2800" b="1" dirty="0" smtClean="0"/>
          </a:p>
        </p:txBody>
      </p:sp>
      <p:grpSp>
        <p:nvGrpSpPr>
          <p:cNvPr id="21508" name="Group 7"/>
          <p:cNvGrpSpPr>
            <a:grpSpLocks/>
          </p:cNvGrpSpPr>
          <p:nvPr/>
        </p:nvGrpSpPr>
        <p:grpSpPr bwMode="auto">
          <a:xfrm>
            <a:off x="5869266" y="2413000"/>
            <a:ext cx="3168650" cy="3065462"/>
            <a:chOff x="3035" y="1570"/>
            <a:chExt cx="2204" cy="2158"/>
          </a:xfrm>
        </p:grpSpPr>
        <p:pic>
          <p:nvPicPr>
            <p:cNvPr id="21509" name="Picture 4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510" name="Text Box 5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 dirty="0" err="1">
                  <a:latin typeface="Verdana" pitchFamily="34" charset="0"/>
                </a:rPr>
                <a:t>Eskerrik</a:t>
              </a:r>
              <a:r>
                <a:rPr lang="es-ES" b="1" i="1" dirty="0">
                  <a:latin typeface="Verdana" pitchFamily="34" charset="0"/>
                </a:rPr>
                <a:t> </a:t>
              </a:r>
              <a:r>
                <a:rPr lang="es-ES" b="1" i="1" dirty="0" err="1">
                  <a:latin typeface="Verdana" pitchFamily="34" charset="0"/>
                </a:rPr>
                <a:t>asko</a:t>
              </a:r>
              <a:r>
                <a:rPr lang="es-ES" b="1" i="1" dirty="0">
                  <a:latin typeface="Verdana" pitchFamily="34" charset="0"/>
                </a:rPr>
                <a:t>!!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229600" cy="864096"/>
          </a:xfrm>
        </p:spPr>
        <p:txBody>
          <a:bodyPr/>
          <a:lstStyle/>
          <a:p>
            <a:r>
              <a:rPr lang="es-ES" sz="4000" dirty="0" err="1" smtClean="0"/>
              <a:t>Sarrera</a:t>
            </a:r>
            <a:r>
              <a:rPr lang="es-ES" sz="4000" dirty="0" smtClean="0"/>
              <a:t> (II)</a:t>
            </a:r>
            <a:endParaRPr lang="es-ES" sz="4000" dirty="0">
              <a:solidFill>
                <a:schemeClr val="tx2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124744"/>
            <a:ext cx="8136904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200" dirty="0" err="1" smtClean="0">
                <a:latin typeface="Arial Unicode MS" pitchFamily="34" charset="-128"/>
              </a:rPr>
              <a:t>Lehen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mailako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arretan</a:t>
            </a:r>
            <a:r>
              <a:rPr lang="es-ES" sz="2200" dirty="0">
                <a:latin typeface="Arial Unicode MS" pitchFamily="34" charset="-128"/>
              </a:rPr>
              <a:t>, </a:t>
            </a:r>
            <a:r>
              <a:rPr lang="es-ES" sz="2200" dirty="0" err="1">
                <a:latin typeface="Arial Unicode MS" pitchFamily="34" charset="-128"/>
              </a:rPr>
              <a:t>ez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daude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diagnostikatuta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kasu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konplexu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guztiak</a:t>
            </a:r>
            <a:r>
              <a:rPr lang="es-ES" sz="2200" dirty="0" smtClean="0">
                <a:latin typeface="Arial Unicode MS" pitchFamily="34" charset="-128"/>
              </a:rPr>
              <a:t> (</a:t>
            </a:r>
            <a:r>
              <a:rPr lang="es-ES" sz="2200" dirty="0" err="1" smtClean="0">
                <a:latin typeface="Arial Unicode MS" pitchFamily="34" charset="-128"/>
              </a:rPr>
              <a:t>nerabeen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edo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zaharren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arteako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depresioak</a:t>
            </a:r>
            <a:r>
              <a:rPr lang="es-ES" sz="2200" dirty="0" smtClean="0">
                <a:latin typeface="Arial Unicode MS" pitchFamily="34" charset="-128"/>
              </a:rPr>
              <a:t>, </a:t>
            </a:r>
            <a:r>
              <a:rPr lang="es-ES" sz="2200" dirty="0" err="1">
                <a:latin typeface="Arial Unicode MS" pitchFamily="34" charset="-128"/>
              </a:rPr>
              <a:t>esate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baterako</a:t>
            </a:r>
            <a:r>
              <a:rPr lang="es-ES" sz="2200" dirty="0" smtClean="0">
                <a:latin typeface="Arial Unicode MS" pitchFamily="34" charset="-128"/>
              </a:rPr>
              <a:t>). </a:t>
            </a:r>
            <a:r>
              <a:rPr lang="es-ES" sz="2200" dirty="0">
                <a:latin typeface="Arial Unicode MS" pitchFamily="34" charset="-128"/>
              </a:rPr>
              <a:t>Hala ere, </a:t>
            </a:r>
            <a:r>
              <a:rPr lang="es-ES" sz="2200" b="1" dirty="0" err="1">
                <a:latin typeface="Arial Unicode MS" pitchFamily="34" charset="-128"/>
              </a:rPr>
              <a:t>ohikoagoa</a:t>
            </a:r>
            <a:r>
              <a:rPr lang="es-ES" sz="2200" b="1" dirty="0">
                <a:latin typeface="Arial Unicode MS" pitchFamily="34" charset="-128"/>
              </a:rPr>
              <a:t> da </a:t>
            </a:r>
            <a:r>
              <a:rPr lang="es-ES" sz="2200" b="1" dirty="0" err="1">
                <a:latin typeface="Arial Unicode MS" pitchFamily="34" charset="-128"/>
              </a:rPr>
              <a:t>sobrediagnostikoa</a:t>
            </a:r>
            <a:r>
              <a:rPr lang="es-ES" sz="2200" b="1" dirty="0">
                <a:latin typeface="Arial Unicode MS" pitchFamily="34" charset="-128"/>
              </a:rPr>
              <a:t> eta, </a:t>
            </a:r>
            <a:r>
              <a:rPr lang="es-ES" sz="2200" b="1" dirty="0" err="1">
                <a:latin typeface="Arial Unicode MS" pitchFamily="34" charset="-128"/>
              </a:rPr>
              <a:t>ondorioz</a:t>
            </a:r>
            <a:r>
              <a:rPr lang="es-ES" sz="2200" b="1" dirty="0">
                <a:latin typeface="Arial Unicode MS" pitchFamily="34" charset="-128"/>
              </a:rPr>
              <a:t>, </a:t>
            </a:r>
            <a:r>
              <a:rPr lang="es-ES" sz="2200" b="1" dirty="0" err="1" smtClean="0">
                <a:latin typeface="Arial Unicode MS" pitchFamily="34" charset="-128"/>
              </a:rPr>
              <a:t>medikalizazioa</a:t>
            </a:r>
            <a:r>
              <a:rPr lang="es-ES" sz="22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200" dirty="0" err="1" smtClean="0">
                <a:latin typeface="Arial Unicode MS" pitchFamily="34" charset="-128"/>
              </a:rPr>
              <a:t>Antidepresiboak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>
                <a:latin typeface="Arial Unicode MS" pitchFamily="34" charset="-128"/>
              </a:rPr>
              <a:t>(AD) </a:t>
            </a:r>
            <a:r>
              <a:rPr lang="es-ES" sz="2200" dirty="0" err="1">
                <a:latin typeface="Arial Unicode MS" pitchFamily="34" charset="-128"/>
              </a:rPr>
              <a:t>agintzen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dira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dolu</a:t>
            </a:r>
            <a:r>
              <a:rPr lang="es-ES" sz="2200" dirty="0">
                <a:latin typeface="Arial Unicode MS" pitchFamily="34" charset="-128"/>
              </a:rPr>
              <a:t>, </a:t>
            </a:r>
            <a:r>
              <a:rPr lang="es-ES" sz="2200" dirty="0" err="1">
                <a:latin typeface="Arial Unicode MS" pitchFamily="34" charset="-128"/>
              </a:rPr>
              <a:t>bizi</a:t>
            </a:r>
            <a:r>
              <a:rPr lang="es-ES" sz="2200" dirty="0">
                <a:latin typeface="Arial Unicode MS" pitchFamily="34" charset="-128"/>
              </a:rPr>
              <a:t>-tristura, </a:t>
            </a:r>
            <a:r>
              <a:rPr lang="es-ES" sz="2200" dirty="0" err="1">
                <a:latin typeface="Arial Unicode MS" pitchFamily="34" charset="-128"/>
              </a:rPr>
              <a:t>sufrimendu</a:t>
            </a:r>
            <a:r>
              <a:rPr lang="es-ES" sz="2200" dirty="0">
                <a:latin typeface="Arial Unicode MS" pitchFamily="34" charset="-128"/>
              </a:rPr>
              <a:t> eta </a:t>
            </a:r>
            <a:r>
              <a:rPr lang="es-ES" sz="2200" dirty="0" err="1">
                <a:latin typeface="Arial Unicode MS" pitchFamily="34" charset="-128"/>
              </a:rPr>
              <a:t>estres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kronikoaren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egoeretan</a:t>
            </a:r>
            <a:r>
              <a:rPr lang="es-ES" sz="2200" dirty="0">
                <a:latin typeface="Arial Unicode MS" pitchFamily="34" charset="-128"/>
              </a:rPr>
              <a:t>; </a:t>
            </a:r>
            <a:r>
              <a:rPr lang="es-ES" sz="2200" dirty="0" err="1">
                <a:latin typeface="Arial Unicode MS" pitchFamily="34" charset="-128"/>
              </a:rPr>
              <a:t>ordea</a:t>
            </a:r>
            <a:r>
              <a:rPr lang="es-ES" sz="2200" dirty="0">
                <a:latin typeface="Arial Unicode MS" pitchFamily="34" charset="-128"/>
              </a:rPr>
              <a:t>, </a:t>
            </a:r>
            <a:r>
              <a:rPr lang="es-ES" sz="2200" dirty="0" err="1">
                <a:latin typeface="Arial Unicode MS" pitchFamily="34" charset="-128"/>
              </a:rPr>
              <a:t>egoera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horietan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egokiago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litzateke</a:t>
            </a:r>
            <a:r>
              <a:rPr lang="es-ES" sz="2200" dirty="0">
                <a:latin typeface="Arial Unicode MS" pitchFamily="34" charset="-128"/>
              </a:rPr>
              <a:t> estrategia </a:t>
            </a:r>
            <a:r>
              <a:rPr lang="es-ES" sz="2200" dirty="0" err="1">
                <a:latin typeface="Arial Unicode MS" pitchFamily="34" charset="-128"/>
              </a:rPr>
              <a:t>psikoterapeutikoak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ematea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edo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norbere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burua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zaintzeko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trebetasunak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irakastea</a:t>
            </a:r>
            <a:r>
              <a:rPr lang="es-ES" sz="22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200" b="1" dirty="0" err="1">
                <a:latin typeface="Arial Unicode MS" pitchFamily="34" charset="-128"/>
              </a:rPr>
              <a:t>Sarritan</a:t>
            </a:r>
            <a:r>
              <a:rPr lang="es-ES" sz="2200" b="1" dirty="0">
                <a:latin typeface="Arial Unicode MS" pitchFamily="34" charset="-128"/>
              </a:rPr>
              <a:t>, </a:t>
            </a:r>
            <a:r>
              <a:rPr lang="es-ES" sz="2200" b="1" dirty="0" err="1">
                <a:latin typeface="Arial Unicode MS" pitchFamily="34" charset="-128"/>
              </a:rPr>
              <a:t>beste</a:t>
            </a:r>
            <a:r>
              <a:rPr lang="es-ES" sz="2200" b="1" dirty="0">
                <a:latin typeface="Arial Unicode MS" pitchFamily="34" charset="-128"/>
              </a:rPr>
              <a:t> </a:t>
            </a:r>
            <a:r>
              <a:rPr lang="es-ES" sz="2200" b="1" dirty="0" err="1">
                <a:latin typeface="Arial Unicode MS" pitchFamily="34" charset="-128"/>
              </a:rPr>
              <a:t>aukerak</a:t>
            </a:r>
            <a:r>
              <a:rPr lang="es-ES" sz="2200" b="1" dirty="0">
                <a:latin typeface="Arial Unicode MS" pitchFamily="34" charset="-128"/>
              </a:rPr>
              <a:t> </a:t>
            </a:r>
            <a:r>
              <a:rPr lang="es-ES" sz="2200" b="1" dirty="0" err="1">
                <a:latin typeface="Arial Unicode MS" pitchFamily="34" charset="-128"/>
              </a:rPr>
              <a:t>eskuragarri</a:t>
            </a:r>
            <a:r>
              <a:rPr lang="es-ES" sz="2200" b="1" dirty="0">
                <a:latin typeface="Arial Unicode MS" pitchFamily="34" charset="-128"/>
              </a:rPr>
              <a:t> </a:t>
            </a:r>
            <a:r>
              <a:rPr lang="es-ES" sz="2200" b="1" dirty="0" err="1">
                <a:latin typeface="Arial Unicode MS" pitchFamily="34" charset="-128"/>
              </a:rPr>
              <a:t>ez</a:t>
            </a:r>
            <a:r>
              <a:rPr lang="es-ES" sz="2200" b="1" dirty="0">
                <a:latin typeface="Arial Unicode MS" pitchFamily="34" charset="-128"/>
              </a:rPr>
              <a:t> </a:t>
            </a:r>
            <a:r>
              <a:rPr lang="es-ES" sz="2200" b="1" dirty="0" err="1">
                <a:latin typeface="Arial Unicode MS" pitchFamily="34" charset="-128"/>
              </a:rPr>
              <a:t>daudelako</a:t>
            </a:r>
            <a:r>
              <a:rPr lang="es-ES" sz="2200" b="1" dirty="0">
                <a:latin typeface="Arial Unicode MS" pitchFamily="34" charset="-128"/>
              </a:rPr>
              <a:t> </a:t>
            </a:r>
            <a:r>
              <a:rPr lang="es-ES" sz="2200" b="1" dirty="0" err="1">
                <a:latin typeface="Arial Unicode MS" pitchFamily="34" charset="-128"/>
              </a:rPr>
              <a:t>agintzen</a:t>
            </a:r>
            <a:r>
              <a:rPr lang="es-ES" sz="2200" b="1" dirty="0">
                <a:latin typeface="Arial Unicode MS" pitchFamily="34" charset="-128"/>
              </a:rPr>
              <a:t> </a:t>
            </a:r>
            <a:r>
              <a:rPr lang="es-ES" sz="2200" b="1" dirty="0" err="1">
                <a:latin typeface="Arial Unicode MS" pitchFamily="34" charset="-128"/>
              </a:rPr>
              <a:t>dira</a:t>
            </a:r>
            <a:r>
              <a:rPr lang="es-ES" sz="2200" b="1" dirty="0">
                <a:latin typeface="Arial Unicode MS" pitchFamily="34" charset="-128"/>
              </a:rPr>
              <a:t> </a:t>
            </a:r>
            <a:r>
              <a:rPr lang="es-ES" sz="2200" b="1" dirty="0" err="1">
                <a:latin typeface="Arial Unicode MS" pitchFamily="34" charset="-128"/>
              </a:rPr>
              <a:t>ADak</a:t>
            </a:r>
            <a:r>
              <a:rPr lang="es-ES" sz="2200" b="1" dirty="0">
                <a:latin typeface="Arial Unicode MS" pitchFamily="34" charset="-128"/>
              </a:rPr>
              <a:t>, terapia </a:t>
            </a:r>
            <a:r>
              <a:rPr lang="es-ES" sz="2200" b="1" dirty="0" err="1">
                <a:latin typeface="Arial Unicode MS" pitchFamily="34" charset="-128"/>
              </a:rPr>
              <a:t>psikologikoetarako</a:t>
            </a:r>
            <a:r>
              <a:rPr lang="es-ES" sz="2200" b="1" dirty="0">
                <a:latin typeface="Arial Unicode MS" pitchFamily="34" charset="-128"/>
              </a:rPr>
              <a:t> </a:t>
            </a:r>
            <a:r>
              <a:rPr lang="es-ES" sz="2200" b="1" dirty="0" err="1">
                <a:latin typeface="Arial Unicode MS" pitchFamily="34" charset="-128"/>
              </a:rPr>
              <a:t>sarbidea</a:t>
            </a:r>
            <a:r>
              <a:rPr lang="es-ES" sz="2200" b="1" dirty="0">
                <a:latin typeface="Arial Unicode MS" pitchFamily="34" charset="-128"/>
              </a:rPr>
              <a:t> </a:t>
            </a:r>
            <a:r>
              <a:rPr lang="es-ES" sz="2200" b="1" dirty="0" err="1">
                <a:latin typeface="Arial Unicode MS" pitchFamily="34" charset="-128"/>
              </a:rPr>
              <a:t>nahikoa</a:t>
            </a:r>
            <a:r>
              <a:rPr lang="es-ES" sz="2200" b="1" dirty="0">
                <a:latin typeface="Arial Unicode MS" pitchFamily="34" charset="-128"/>
              </a:rPr>
              <a:t> </a:t>
            </a:r>
            <a:r>
              <a:rPr lang="es-ES" sz="2200" b="1" dirty="0" err="1">
                <a:latin typeface="Arial Unicode MS" pitchFamily="34" charset="-128"/>
              </a:rPr>
              <a:t>ez</a:t>
            </a:r>
            <a:r>
              <a:rPr lang="es-ES" sz="2200" b="1" dirty="0">
                <a:latin typeface="Arial Unicode MS" pitchFamily="34" charset="-128"/>
              </a:rPr>
              <a:t> </a:t>
            </a:r>
            <a:r>
              <a:rPr lang="es-ES" sz="2200" b="1" dirty="0" err="1">
                <a:latin typeface="Arial Unicode MS" pitchFamily="34" charset="-128"/>
              </a:rPr>
              <a:t>delako</a:t>
            </a:r>
            <a:r>
              <a:rPr lang="es-ES" sz="2200" b="1" dirty="0">
                <a:latin typeface="Arial Unicode MS" pitchFamily="34" charset="-128"/>
              </a:rPr>
              <a:t> eta </a:t>
            </a:r>
            <a:r>
              <a:rPr lang="es-ES" sz="2200" b="1" dirty="0" err="1">
                <a:latin typeface="Arial Unicode MS" pitchFamily="34" charset="-128"/>
              </a:rPr>
              <a:t>denborarik</a:t>
            </a:r>
            <a:r>
              <a:rPr lang="es-ES" sz="2200" b="1" dirty="0">
                <a:latin typeface="Arial Unicode MS" pitchFamily="34" charset="-128"/>
              </a:rPr>
              <a:t> </a:t>
            </a:r>
            <a:r>
              <a:rPr lang="es-ES" sz="2200" b="1" dirty="0" err="1">
                <a:latin typeface="Arial Unicode MS" pitchFamily="34" charset="-128"/>
              </a:rPr>
              <a:t>ez</a:t>
            </a:r>
            <a:r>
              <a:rPr lang="es-ES" sz="2200" b="1" dirty="0">
                <a:latin typeface="Arial Unicode MS" pitchFamily="34" charset="-128"/>
              </a:rPr>
              <a:t> </a:t>
            </a:r>
            <a:r>
              <a:rPr lang="es-ES" sz="2200" b="1" dirty="0" err="1" smtClean="0">
                <a:latin typeface="Arial Unicode MS" pitchFamily="34" charset="-128"/>
              </a:rPr>
              <a:t>dagoelako</a:t>
            </a:r>
            <a:endParaRPr lang="es-ES" sz="2200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985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ES" dirty="0" err="1" smtClean="0"/>
              <a:t>Sarrera</a:t>
            </a:r>
            <a:r>
              <a:rPr lang="es-ES" dirty="0" smtClean="0"/>
              <a:t> (III)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395536" y="1052736"/>
            <a:ext cx="8496944" cy="1656184"/>
          </a:xfrm>
        </p:spPr>
        <p:txBody>
          <a:bodyPr/>
          <a:lstStyle/>
          <a:p>
            <a:pPr marL="0" indent="0">
              <a:buNone/>
            </a:pPr>
            <a:r>
              <a:rPr lang="eu-ES" sz="2000" dirty="0" smtClean="0"/>
              <a:t>Espainian</a:t>
            </a:r>
            <a:r>
              <a:rPr lang="eu-ES" sz="2000" dirty="0"/>
              <a:t>, </a:t>
            </a:r>
            <a:r>
              <a:rPr lang="eu-ES" sz="2000" dirty="0" err="1"/>
              <a:t>ADen</a:t>
            </a:r>
            <a:r>
              <a:rPr lang="eu-ES" sz="2000" dirty="0"/>
              <a:t> kontsumoa hirukoiztu egin da 2000tik 2013ra </a:t>
            </a:r>
            <a:r>
              <a:rPr lang="eu-ES" sz="2000" dirty="0" smtClean="0"/>
              <a:t>bitartean. </a:t>
            </a:r>
            <a:r>
              <a:rPr lang="eu-ES" sz="2000" dirty="0"/>
              <a:t>Euskadin, 2016ko datuen arabera, </a:t>
            </a:r>
            <a:r>
              <a:rPr lang="eu-ES" sz="2000" dirty="0" err="1"/>
              <a:t>ADen</a:t>
            </a:r>
            <a:r>
              <a:rPr lang="eu-ES" sz="2000" dirty="0"/>
              <a:t> preskripzioak </a:t>
            </a:r>
            <a:r>
              <a:rPr lang="eu-ES" sz="2000" dirty="0" smtClean="0"/>
              <a:t>gora </a:t>
            </a:r>
            <a:r>
              <a:rPr lang="eu-ES" sz="2000" dirty="0"/>
              <a:t>egin du adinez nagusi direnen artean, eta, bereziki emakumeen artean: 65 urtetik gorakoetan, </a:t>
            </a:r>
            <a:r>
              <a:rPr lang="eu-ES" sz="2000" dirty="0" err="1"/>
              <a:t>ADak</a:t>
            </a:r>
            <a:r>
              <a:rPr lang="eu-ES" sz="2000" dirty="0"/>
              <a:t> agindu zaizkien emakumeak % </a:t>
            </a:r>
            <a:r>
              <a:rPr lang="eu-ES" sz="2000" dirty="0" err="1"/>
              <a:t>21</a:t>
            </a:r>
            <a:r>
              <a:rPr lang="eu-ES" sz="2000" dirty="0"/>
              <a:t> dira, eta, gizonak, berriz, % </a:t>
            </a:r>
            <a:r>
              <a:rPr lang="eu-ES" sz="2000" dirty="0" smtClean="0"/>
              <a:t>9).</a:t>
            </a:r>
            <a:endParaRPr lang="es-ES" sz="20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36" y="2348880"/>
            <a:ext cx="7056784" cy="4401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635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sz="4000" dirty="0" err="1" smtClean="0"/>
              <a:t>Diagnostikoa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23528" y="1124744"/>
            <a:ext cx="8424936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Elkarrizketa</a:t>
            </a: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klinikoa</a:t>
            </a: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funtsezko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prozedura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depresioa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diagnostikatzeko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s-E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Eremu</a:t>
            </a:r>
            <a:r>
              <a:rPr lang="es-E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hauek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ebaluatzea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gomendatzen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da:</a:t>
            </a:r>
            <a:endParaRPr lang="es-E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Gertakariaren</a:t>
            </a:r>
            <a:r>
              <a:rPr lang="es-E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ezaugarriak</a:t>
            </a:r>
            <a:r>
              <a:rPr lang="es-ES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s-ES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iraupena</a:t>
            </a:r>
            <a:r>
              <a:rPr lang="es-ES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sintomen</a:t>
            </a:r>
            <a:r>
              <a:rPr lang="es-ES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kopurua</a:t>
            </a:r>
            <a:r>
              <a:rPr lang="es-ES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eta </a:t>
            </a:r>
            <a:r>
              <a:rPr lang="es-ES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intentsitatea</a:t>
            </a:r>
            <a:r>
              <a:rPr lang="es-ES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eta </a:t>
            </a:r>
            <a:r>
              <a:rPr lang="es-ES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komorbilitatea</a:t>
            </a:r>
            <a:endParaRPr lang="es-ES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Ebaluazio</a:t>
            </a:r>
            <a:r>
              <a:rPr lang="es-E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psikosoziala</a:t>
            </a:r>
            <a:r>
              <a:rPr lang="es-ES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s-ES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gizarte-babesa</a:t>
            </a:r>
            <a:r>
              <a:rPr lang="es-ES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eta </a:t>
            </a:r>
            <a:r>
              <a:rPr lang="es-ES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pertsonen</a:t>
            </a:r>
            <a:r>
              <a:rPr lang="es-ES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arteko</a:t>
            </a:r>
            <a:r>
              <a:rPr lang="es-ES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harremanak</a:t>
            </a:r>
            <a:r>
              <a:rPr lang="es-ES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Depresioari</a:t>
            </a:r>
            <a:r>
              <a:rPr lang="es-E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lotutako</a:t>
            </a:r>
            <a:r>
              <a:rPr lang="es-ES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disfuntzio</a:t>
            </a:r>
            <a:r>
              <a:rPr lang="es-ES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eta/</a:t>
            </a:r>
            <a:r>
              <a:rPr lang="es-ES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edo</a:t>
            </a:r>
            <a:r>
              <a:rPr lang="es-ES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desgaitasun</a:t>
            </a:r>
            <a:r>
              <a:rPr lang="es-ES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gradua</a:t>
            </a:r>
            <a:endParaRPr lang="es-ES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6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Suizidio-arriskua</a:t>
            </a:r>
            <a:endParaRPr lang="es-ES" sz="16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Aurreko</a:t>
            </a:r>
            <a:r>
              <a:rPr lang="es-E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tratamenduei</a:t>
            </a:r>
            <a:r>
              <a:rPr lang="es-ES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erantzuna</a:t>
            </a:r>
            <a:endParaRPr lang="es-ES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Depresio-nahasmenduak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larritasun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continuum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batean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gertatzen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eta </a:t>
            </a:r>
            <a:r>
              <a:rPr lang="es-E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medikuak</a:t>
            </a:r>
            <a:r>
              <a:rPr lang="es-E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bereiztu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egin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ditu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batetik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garrantzi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kliniko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handiagoa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dutenak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—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tratamendu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terapeutiko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espezifiko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bat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luketenak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—, eta,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bestetik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depresio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sintoma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arinagoak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erreakzio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emozional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ez-patologikoetatik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izaera-ezaugarrietatik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hurbilago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daudenak</a:t>
            </a:r>
            <a:r>
              <a:rPr lang="es-E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endParaRPr lang="es-E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endParaRPr lang="es-E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s-E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146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sz="4000" dirty="0" err="1" smtClean="0"/>
              <a:t>Tratamendua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395536" y="1124744"/>
            <a:ext cx="8352928" cy="396044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s-ES" sz="2000" b="1" dirty="0" err="1">
                <a:latin typeface="Arial Unicode MS" pitchFamily="34" charset="-128"/>
              </a:rPr>
              <a:t>Depresioaren</a:t>
            </a:r>
            <a:r>
              <a:rPr lang="es-ES" sz="2000" b="1" dirty="0">
                <a:latin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</a:rPr>
              <a:t>tratamenduaren</a:t>
            </a:r>
            <a:r>
              <a:rPr lang="es-ES" sz="2000" b="1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helburuak</a:t>
            </a:r>
            <a:r>
              <a:rPr lang="es-ES" sz="2000" dirty="0">
                <a:latin typeface="Arial Unicode MS" pitchFamily="34" charset="-128"/>
              </a:rPr>
              <a:t>:</a:t>
            </a:r>
          </a:p>
          <a:p>
            <a:pPr lvl="1">
              <a:spcBef>
                <a:spcPts val="600"/>
              </a:spcBef>
            </a:pPr>
            <a:r>
              <a:rPr lang="es-ES" sz="2000" b="1" dirty="0" err="1">
                <a:latin typeface="Arial Unicode MS" pitchFamily="34" charset="-128"/>
              </a:rPr>
              <a:t>sintomak</a:t>
            </a:r>
            <a:r>
              <a:rPr lang="es-ES" sz="2000" b="1" dirty="0">
                <a:latin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</a:rPr>
              <a:t>arintzea</a:t>
            </a:r>
            <a:r>
              <a:rPr lang="es-ES" sz="2000" b="1" dirty="0">
                <a:latin typeface="Arial Unicode MS" pitchFamily="34" charset="-128"/>
              </a:rPr>
              <a:t> eta </a:t>
            </a:r>
            <a:r>
              <a:rPr lang="es-ES" sz="2000" b="1" dirty="0" err="1">
                <a:latin typeface="Arial Unicode MS" pitchFamily="34" charset="-128"/>
              </a:rPr>
              <a:t>pazientearen</a:t>
            </a:r>
            <a:r>
              <a:rPr lang="es-ES" sz="2000" b="1" dirty="0">
                <a:latin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</a:rPr>
              <a:t>oinarrizko</a:t>
            </a:r>
            <a:r>
              <a:rPr lang="es-ES" sz="2000" b="1" dirty="0">
                <a:latin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</a:rPr>
              <a:t>funtzionalitatea</a:t>
            </a:r>
            <a:r>
              <a:rPr lang="es-ES" sz="2000" b="1" dirty="0">
                <a:latin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</a:rPr>
              <a:t>lehengoratzea</a:t>
            </a:r>
            <a:r>
              <a:rPr lang="es-ES" sz="2000" b="1" dirty="0">
                <a:latin typeface="Arial Unicode MS" pitchFamily="34" charset="-128"/>
              </a:rPr>
              <a:t> da</a:t>
            </a:r>
            <a:r>
              <a:rPr lang="es-ES" sz="2000" dirty="0">
                <a:latin typeface="Arial Unicode MS" pitchFamily="34" charset="-128"/>
              </a:rPr>
              <a:t>, eta</a:t>
            </a:r>
          </a:p>
          <a:p>
            <a:pPr lvl="1">
              <a:spcBef>
                <a:spcPts val="600"/>
              </a:spcBef>
            </a:pPr>
            <a:r>
              <a:rPr lang="es-ES" sz="2000" dirty="0" err="1">
                <a:latin typeface="Arial Unicode MS" pitchFamily="34" charset="-128"/>
              </a:rPr>
              <a:t>berrerortzeak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prebenitzea</a:t>
            </a:r>
            <a:r>
              <a:rPr lang="es-ES" sz="2000" dirty="0">
                <a:latin typeface="Arial Unicode MS" pitchFamily="34" charset="-128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s-ES" sz="2000" dirty="0" err="1">
                <a:latin typeface="Arial Unicode MS" pitchFamily="34" charset="-128"/>
              </a:rPr>
              <a:t>Tratamenduak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integrala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luke</a:t>
            </a:r>
            <a:r>
              <a:rPr lang="es-ES" sz="2000" dirty="0">
                <a:latin typeface="Arial Unicode MS" pitchFamily="34" charset="-128"/>
              </a:rPr>
              <a:t>, eta </a:t>
            </a:r>
            <a:r>
              <a:rPr lang="es-ES" sz="2000" dirty="0" err="1">
                <a:latin typeface="Arial Unicode MS" pitchFamily="34" charset="-128"/>
              </a:rPr>
              <a:t>pazientearen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ongizatea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gaitasun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funtzionala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hobetu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dezaketen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esku-hartze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guztiak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hartu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lituzke</a:t>
            </a:r>
            <a:r>
              <a:rPr lang="es-ES" sz="2000" dirty="0">
                <a:latin typeface="Arial Unicode MS" pitchFamily="34" charset="-128"/>
              </a:rPr>
              <a:t> (</a:t>
            </a:r>
            <a:r>
              <a:rPr lang="es-ES" sz="2000" dirty="0" err="1">
                <a:latin typeface="Arial Unicode MS" pitchFamily="34" charset="-128"/>
              </a:rPr>
              <a:t>psikoterapeutikoak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psikosozialak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farmakologikoak</a:t>
            </a:r>
            <a:r>
              <a:rPr lang="es-ES" sz="2000" dirty="0">
                <a:latin typeface="Arial Unicode MS" pitchFamily="34" charset="-128"/>
              </a:rPr>
              <a:t>); 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hartuan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hartuz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komorbilitateen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arreta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egoera</a:t>
            </a:r>
            <a:r>
              <a:rPr lang="es-ES" sz="2000" dirty="0">
                <a:latin typeface="Arial Unicode MS" pitchFamily="34" charset="-128"/>
              </a:rPr>
              <a:t> mental eta </a:t>
            </a:r>
            <a:r>
              <a:rPr lang="es-ES" sz="2000" dirty="0" err="1">
                <a:latin typeface="Arial Unicode MS" pitchFamily="34" charset="-128"/>
              </a:rPr>
              <a:t>fisikoaren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monitorizazio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erregularra</a:t>
            </a:r>
            <a:r>
              <a:rPr lang="es-ES" sz="2000" dirty="0">
                <a:latin typeface="Arial Unicode MS" pitchFamily="34" charset="-128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s-ES" sz="2000" dirty="0" err="1">
                <a:latin typeface="Arial Unicode MS" pitchFamily="34" charset="-128"/>
              </a:rPr>
              <a:t>Gomendagarri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arreta-eredua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mailakatua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izatea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lehen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mailako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arretaren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osasun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mentalaren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arteko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elkarlanean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oinarritua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892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dirty="0"/>
              <a:t>Depresioa gobernatzeko eredu </a:t>
            </a:r>
            <a:r>
              <a:rPr lang="eu-ES" dirty="0" smtClean="0"/>
              <a:t>mailakatua</a:t>
            </a: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931518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53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smtClean="0"/>
              <a:t>Terapia </a:t>
            </a:r>
            <a:r>
              <a:rPr lang="es-ES" sz="4000" dirty="0" err="1" smtClean="0"/>
              <a:t>psikologikoa</a:t>
            </a:r>
            <a:r>
              <a:rPr lang="es-ES" sz="4000" dirty="0" smtClean="0"/>
              <a:t> (I)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340768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Bef>
                <a:spcPts val="800"/>
              </a:spcBef>
              <a:buClr>
                <a:schemeClr val="tx2">
                  <a:lumMod val="50000"/>
                </a:schemeClr>
              </a:buClr>
              <a:buNone/>
            </a:pPr>
            <a:r>
              <a:rPr lang="es-ES" sz="2400" dirty="0" err="1" smtClean="0">
                <a:latin typeface="Arial Unicode MS" pitchFamily="34" charset="-128"/>
              </a:rPr>
              <a:t>Psikoterapiak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prestakuntza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arautua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behar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duen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arren</a:t>
            </a:r>
            <a:r>
              <a:rPr lang="es-ES" sz="2400" dirty="0">
                <a:latin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</a:rPr>
              <a:t>badira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b="1" dirty="0" err="1">
                <a:latin typeface="Arial Unicode MS" pitchFamily="34" charset="-128"/>
              </a:rPr>
              <a:t>urrats</a:t>
            </a:r>
            <a:r>
              <a:rPr lang="es-ES" sz="2400" b="1" dirty="0">
                <a:latin typeface="Arial Unicode MS" pitchFamily="34" charset="-128"/>
              </a:rPr>
              <a:t> </a:t>
            </a:r>
            <a:r>
              <a:rPr lang="es-ES" sz="2400" b="1" dirty="0" err="1">
                <a:latin typeface="Arial Unicode MS" pitchFamily="34" charset="-128"/>
              </a:rPr>
              <a:t>orokor</a:t>
            </a:r>
            <a:r>
              <a:rPr lang="es-ES" sz="2400" b="1" dirty="0">
                <a:latin typeface="Arial Unicode MS" pitchFamily="34" charset="-128"/>
              </a:rPr>
              <a:t> </a:t>
            </a:r>
            <a:r>
              <a:rPr lang="es-ES" sz="2400" b="1" dirty="0" err="1">
                <a:latin typeface="Arial Unicode MS" pitchFamily="34" charset="-128"/>
              </a:rPr>
              <a:t>batzuk</a:t>
            </a:r>
            <a:r>
              <a:rPr lang="es-ES" sz="2400" dirty="0">
                <a:latin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</a:rPr>
              <a:t>lehen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mailako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arretan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aplikatu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behar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liratekeenak</a:t>
            </a:r>
            <a:r>
              <a:rPr lang="es-ES" sz="2400" dirty="0">
                <a:latin typeface="Arial Unicode MS" pitchFamily="34" charset="-128"/>
              </a:rPr>
              <a:t>: </a:t>
            </a:r>
          </a:p>
          <a:p>
            <a:pPr>
              <a:spcBef>
                <a:spcPts val="800"/>
              </a:spcBef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Harreman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terapeutiko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egokia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hastea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garatzea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mantentzea</a:t>
            </a:r>
            <a:r>
              <a:rPr lang="es-ES" sz="2000" dirty="0">
                <a:latin typeface="Arial Unicode MS" pitchFamily="34" charset="-128"/>
              </a:rPr>
              <a:t>: </a:t>
            </a:r>
            <a:r>
              <a:rPr lang="es-ES" sz="2000" dirty="0" err="1">
                <a:latin typeface="Arial Unicode MS" pitchFamily="34" charset="-128"/>
              </a:rPr>
              <a:t>hurbileko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tratua5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enpatia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euskarri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emozionala</a:t>
            </a:r>
            <a:endParaRPr lang="es-ES" sz="2000" dirty="0">
              <a:latin typeface="Arial Unicode MS" pitchFamily="34" charset="-128"/>
            </a:endParaRPr>
          </a:p>
          <a:p>
            <a:pPr>
              <a:spcBef>
                <a:spcPts val="800"/>
              </a:spcBef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Pazienteari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>
                <a:latin typeface="Arial Unicode MS" pitchFamily="34" charset="-128"/>
              </a:rPr>
              <a:t>estrategia </a:t>
            </a:r>
            <a:r>
              <a:rPr lang="es-ES" sz="2000" dirty="0" err="1">
                <a:latin typeface="Arial Unicode MS" pitchFamily="34" charset="-128"/>
              </a:rPr>
              <a:t>psikoterapeutikoak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ematea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norbere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burua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zaintzeko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trebetasunak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irakastea</a:t>
            </a:r>
            <a:r>
              <a:rPr lang="es-ES" sz="2000" dirty="0">
                <a:latin typeface="Arial Unicode MS" pitchFamily="34" charset="-128"/>
              </a:rPr>
              <a:t>: </a:t>
            </a:r>
            <a:r>
              <a:rPr lang="es-ES" sz="2000" dirty="0" err="1">
                <a:latin typeface="Arial Unicode MS" pitchFamily="34" charset="-128"/>
              </a:rPr>
              <a:t>erlaxazio-teknikak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arazoak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konpontzeko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trebetasunak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bizitzeko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planak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helburuak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ezartzeko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laguntza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jarduera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fisikoaren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sustapena</a:t>
            </a:r>
            <a:r>
              <a:rPr lang="es-ES" sz="2000" dirty="0">
                <a:latin typeface="Arial Unicode MS" pitchFamily="34" charset="-128"/>
              </a:rPr>
              <a:t> eta loaren </a:t>
            </a:r>
            <a:r>
              <a:rPr lang="es-ES" sz="2000" dirty="0" err="1">
                <a:latin typeface="Arial Unicode MS" pitchFamily="34" charset="-128"/>
              </a:rPr>
              <a:t>higieneari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buruzko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informazioa</a:t>
            </a:r>
            <a:endParaRPr lang="es-ES" sz="2000" dirty="0">
              <a:latin typeface="Arial Unicode MS" pitchFamily="34" charset="-128"/>
            </a:endParaRPr>
          </a:p>
          <a:p>
            <a:pPr>
              <a:spcBef>
                <a:spcPts val="800"/>
              </a:spcBef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Pazienteak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bere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tratamenduan</a:t>
            </a:r>
            <a:r>
              <a:rPr lang="es-ES" sz="2000" dirty="0">
                <a:latin typeface="Arial Unicode MS" pitchFamily="34" charset="-128"/>
              </a:rPr>
              <a:t> parte </a:t>
            </a:r>
            <a:r>
              <a:rPr lang="es-ES" sz="2000" dirty="0" err="1">
                <a:latin typeface="Arial Unicode MS" pitchFamily="34" charset="-128"/>
              </a:rPr>
              <a:t>har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dezan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sustatzea</a:t>
            </a:r>
            <a:r>
              <a:rPr lang="es-ES" sz="2000" dirty="0">
                <a:latin typeface="Arial Unicode MS" pitchFamily="34" charset="-128"/>
              </a:rPr>
              <a:t> </a:t>
            </a:r>
          </a:p>
          <a:p>
            <a:pPr>
              <a:spcBef>
                <a:spcPts val="800"/>
              </a:spcBef>
              <a:buFontTx/>
              <a:buNone/>
            </a:pPr>
            <a:endParaRPr lang="es-ES" sz="2400" dirty="0" smtClean="0"/>
          </a:p>
          <a:p>
            <a:pPr>
              <a:spcBef>
                <a:spcPts val="800"/>
              </a:spcBef>
            </a:pP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140510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Yxz5B8gosKIc50IFAKL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jMHoTj4NvKVyizNkTnl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y7AzppM9zpyreModfXkF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yARmSBo90MXppUFASZUUO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1872</TotalTime>
  <Words>1950</Words>
  <Application>Microsoft Office PowerPoint</Application>
  <PresentationFormat>Presentación en pantalla (4:3)</PresentationFormat>
  <Paragraphs>159</Paragraphs>
  <Slides>36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3_Diseño personalizado</vt:lpstr>
      <vt:lpstr> DEPRESIOAREN TRATAMENDUA LEHEN MAILAKO ARRETAN: NOIZ ETA ZEREKIN  25 Lib, 1 zk. 2017 </vt:lpstr>
      <vt:lpstr>Aurkibidea</vt:lpstr>
      <vt:lpstr>Sarrera (I)</vt:lpstr>
      <vt:lpstr>Sarrera (II)</vt:lpstr>
      <vt:lpstr>Sarrera (III)</vt:lpstr>
      <vt:lpstr>Diagnostikoa</vt:lpstr>
      <vt:lpstr>Tratamendua</vt:lpstr>
      <vt:lpstr>Depresioa gobernatzeko eredu mailakatua</vt:lpstr>
      <vt:lpstr>Terapia psikologikoa (I)</vt:lpstr>
      <vt:lpstr>Terapia psikologikoa (II)</vt:lpstr>
      <vt:lpstr>Terapia farmakologikoa (I)</vt:lpstr>
      <vt:lpstr>Terapia farmakologikoa (II)</vt:lpstr>
      <vt:lpstr>Presentación de PowerPoint</vt:lpstr>
      <vt:lpstr>Presentación de PowerPoint</vt:lpstr>
      <vt:lpstr>Antidepresiboen hautaketa (I)</vt:lpstr>
      <vt:lpstr>Antidepresiboen hautaketa (II)</vt:lpstr>
      <vt:lpstr>Eraginkortasun eta segurtasunaren konparaketa (I):</vt:lpstr>
      <vt:lpstr>Eraginkortasun eta segurtasunaren konparaketa (II): Serotoninaren birkaptazioaren inhibitzaile selektiboak (SBIS)</vt:lpstr>
      <vt:lpstr>Eraginkortasun eta segurtasunaren konparaketa (III): Serotoninaren eta noradrenalinaren birkaptazioaren inhibitzaileek (SNBI edo “dualak”)</vt:lpstr>
      <vt:lpstr>Eraginkortasun eta segurtasunaren konparaketa (IV): Beste antidepresibo batzuk</vt:lpstr>
      <vt:lpstr>Presentación de PowerPoint</vt:lpstr>
      <vt:lpstr>Presentación de PowerPoint</vt:lpstr>
      <vt:lpstr>Presentación de PowerPoint</vt:lpstr>
      <vt:lpstr>2. Taula. Antidepresiboen interakzio ohikoenak </vt:lpstr>
      <vt:lpstr>3. Taula. Tratamendua indibidualizatzea, egoera berezietan</vt:lpstr>
      <vt:lpstr>3.Taula. Tratamendua indibidualizatzea, komorbilitatean (I)</vt:lpstr>
      <vt:lpstr>3. Taula. Tratamendua indibidualizatzea, komorbilitatean (II)</vt:lpstr>
      <vt:lpstr>Jarraipena</vt:lpstr>
      <vt:lpstr>Zer egin pazienteak erantzuten ez badu? (I) </vt:lpstr>
      <vt:lpstr>Zer egin pazienteak erantzuten ez badu? (II) </vt:lpstr>
      <vt:lpstr>Osasun Mentalaren Sarera bideratzea</vt:lpstr>
      <vt:lpstr>Tratamenduaren iraupena eta amaiera</vt:lpstr>
      <vt:lpstr>Tratamenduaren amaiera</vt:lpstr>
      <vt:lpstr>Depresioa: esteka interesgarriak</vt:lpstr>
      <vt:lpstr>Presentación de PowerPoint</vt:lpstr>
      <vt:lpstr>Informazio gehiago eta bibliografia…</vt:lpstr>
    </vt:vector>
  </TitlesOfParts>
  <Company>N.G.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Farmakoterapia Informazioa</dc:title>
  <dc:creator>COMITE REDACCION INFAC</dc:creator>
  <cp:lastModifiedBy>López Varona, Mª José</cp:lastModifiedBy>
  <cp:revision>218</cp:revision>
  <dcterms:created xsi:type="dcterms:W3CDTF">2007-11-13T08:52:06Z</dcterms:created>
  <dcterms:modified xsi:type="dcterms:W3CDTF">2017-04-24T09:59:27Z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